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drawings/drawing2.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81"/>
  </p:notesMasterIdLst>
  <p:sldIdLst>
    <p:sldId id="435" r:id="rId2"/>
    <p:sldId id="280" r:id="rId3"/>
    <p:sldId id="459" r:id="rId4"/>
    <p:sldId id="449" r:id="rId5"/>
    <p:sldId id="511" r:id="rId6"/>
    <p:sldId id="512" r:id="rId7"/>
    <p:sldId id="513" r:id="rId8"/>
    <p:sldId id="538" r:id="rId9"/>
    <p:sldId id="410" r:id="rId10"/>
    <p:sldId id="461" r:id="rId11"/>
    <p:sldId id="487" r:id="rId12"/>
    <p:sldId id="488" r:id="rId13"/>
    <p:sldId id="489" r:id="rId14"/>
    <p:sldId id="584" r:id="rId15"/>
    <p:sldId id="490" r:id="rId16"/>
    <p:sldId id="491" r:id="rId17"/>
    <p:sldId id="501" r:id="rId18"/>
    <p:sldId id="502" r:id="rId19"/>
    <p:sldId id="492" r:id="rId20"/>
    <p:sldId id="503" r:id="rId21"/>
    <p:sldId id="500" r:id="rId22"/>
    <p:sldId id="493" r:id="rId23"/>
    <p:sldId id="587" r:id="rId24"/>
    <p:sldId id="494" r:id="rId25"/>
    <p:sldId id="499" r:id="rId26"/>
    <p:sldId id="496" r:id="rId27"/>
    <p:sldId id="520" r:id="rId28"/>
    <p:sldId id="497" r:id="rId29"/>
    <p:sldId id="462" r:id="rId30"/>
    <p:sldId id="360" r:id="rId31"/>
    <p:sldId id="342" r:id="rId32"/>
    <p:sldId id="516" r:id="rId33"/>
    <p:sldId id="425" r:id="rId34"/>
    <p:sldId id="466" r:id="rId35"/>
    <p:sldId id="467" r:id="rId36"/>
    <p:sldId id="484" r:id="rId37"/>
    <p:sldId id="574" r:id="rId38"/>
    <p:sldId id="581" r:id="rId39"/>
    <p:sldId id="568" r:id="rId40"/>
    <p:sldId id="582" r:id="rId41"/>
    <p:sldId id="580" r:id="rId42"/>
    <p:sldId id="485" r:id="rId43"/>
    <p:sldId id="518" r:id="rId44"/>
    <p:sldId id="585" r:id="rId45"/>
    <p:sldId id="566" r:id="rId46"/>
    <p:sldId id="567" r:id="rId47"/>
    <p:sldId id="432" r:id="rId48"/>
    <p:sldId id="549" r:id="rId49"/>
    <p:sldId id="550" r:id="rId50"/>
    <p:sldId id="551" r:id="rId51"/>
    <p:sldId id="552" r:id="rId52"/>
    <p:sldId id="553" r:id="rId53"/>
    <p:sldId id="554" r:id="rId54"/>
    <p:sldId id="555" r:id="rId55"/>
    <p:sldId id="556" r:id="rId56"/>
    <p:sldId id="557" r:id="rId57"/>
    <p:sldId id="558" r:id="rId58"/>
    <p:sldId id="559" r:id="rId59"/>
    <p:sldId id="560" r:id="rId60"/>
    <p:sldId id="561" r:id="rId61"/>
    <p:sldId id="562" r:id="rId62"/>
    <p:sldId id="563" r:id="rId63"/>
    <p:sldId id="564" r:id="rId64"/>
    <p:sldId id="565" r:id="rId65"/>
    <p:sldId id="294" r:id="rId66"/>
    <p:sldId id="296" r:id="rId67"/>
    <p:sldId id="297" r:id="rId68"/>
    <p:sldId id="268" r:id="rId69"/>
    <p:sldId id="539" r:id="rId70"/>
    <p:sldId id="540" r:id="rId71"/>
    <p:sldId id="541" r:id="rId72"/>
    <p:sldId id="542" r:id="rId73"/>
    <p:sldId id="543" r:id="rId74"/>
    <p:sldId id="544" r:id="rId75"/>
    <p:sldId id="545" r:id="rId76"/>
    <p:sldId id="546" r:id="rId77"/>
    <p:sldId id="547" r:id="rId78"/>
    <p:sldId id="586" r:id="rId79"/>
    <p:sldId id="267" r:id="rId80"/>
  </p:sldIdLst>
  <p:sldSz cx="9144000" cy="6858000" type="screen4x3"/>
  <p:notesSz cx="6799263" cy="998537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A2D1"/>
    <a:srgbClr val="2FCBB8"/>
    <a:srgbClr val="3693B0"/>
    <a:srgbClr val="27A99A"/>
    <a:srgbClr val="F9ED55"/>
    <a:srgbClr val="006699"/>
    <a:srgbClr val="C40AC8"/>
    <a:srgbClr val="BA2014"/>
    <a:srgbClr val="CCECFF"/>
    <a:srgbClr val="E8E5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867" autoAdjust="0"/>
    <p:restoredTop sz="94660"/>
  </p:normalViewPr>
  <p:slideViewPr>
    <p:cSldViewPr>
      <p:cViewPr varScale="1">
        <p:scale>
          <a:sx n="110" d="100"/>
          <a:sy n="110" d="100"/>
        </p:scale>
        <p:origin x="1920"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PAPYRUS\Partage\Budget%20-%20stat\Suivi%20budg&#233;taire\Sept-aout%202018\Sept%2017%20-%20ao&#251;t%2018%20comparaison.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PAPYRUS\Directeur\Admini%20Finances\DONS\Dons%20exceptionnels\Recap%20par%20ann&#233;e\Dons%20excep%202018%20au%2017%20septembre%202018.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PAPYRUS\Directeur\Admini%20Finances\DONS\Dons%20exceptionnels\Recap%20par%20ann&#233;e\Dons%20excep%202018%20au%2017%20septembre%2020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Comparaison!$D$44</c:f>
              <c:strCache>
                <c:ptCount val="1"/>
                <c:pt idx="0">
                  <c:v>2016-2017</c:v>
                </c:pt>
              </c:strCache>
            </c:strRef>
          </c:tx>
          <c:invertIfNegative val="0"/>
          <c:cat>
            <c:strRef>
              <c:f>Comparaison!$B$45:$C$49</c:f>
              <c:strCache>
                <c:ptCount val="5"/>
                <c:pt idx="0">
                  <c:v>Repas </c:v>
                </c:pt>
                <c:pt idx="1">
                  <c:v>Déjeuners </c:v>
                </c:pt>
                <c:pt idx="2">
                  <c:v>Dîners</c:v>
                </c:pt>
                <c:pt idx="3">
                  <c:v>Nuitées</c:v>
                </c:pt>
                <c:pt idx="4">
                  <c:v>Journées</c:v>
                </c:pt>
              </c:strCache>
            </c:strRef>
          </c:cat>
          <c:val>
            <c:numRef>
              <c:f>Comparaison!$D$45:$D$49</c:f>
              <c:numCache>
                <c:formatCode>#####0</c:formatCode>
                <c:ptCount val="5"/>
                <c:pt idx="0">
                  <c:v>20909</c:v>
                </c:pt>
                <c:pt idx="1">
                  <c:v>12510</c:v>
                </c:pt>
                <c:pt idx="2">
                  <c:v>8399</c:v>
                </c:pt>
                <c:pt idx="3">
                  <c:v>6414</c:v>
                </c:pt>
                <c:pt idx="4">
                  <c:v>33106</c:v>
                </c:pt>
              </c:numCache>
            </c:numRef>
          </c:val>
        </c:ser>
        <c:ser>
          <c:idx val="1"/>
          <c:order val="1"/>
          <c:tx>
            <c:strRef>
              <c:f>Comparaison!$E$44</c:f>
              <c:strCache>
                <c:ptCount val="1"/>
                <c:pt idx="0">
                  <c:v>2017-2018</c:v>
                </c:pt>
              </c:strCache>
            </c:strRef>
          </c:tx>
          <c:spPr>
            <a:solidFill>
              <a:srgbClr val="00B050"/>
            </a:solidFill>
          </c:spPr>
          <c:invertIfNegative val="0"/>
          <c:cat>
            <c:strRef>
              <c:f>Comparaison!$B$45:$C$49</c:f>
              <c:strCache>
                <c:ptCount val="5"/>
                <c:pt idx="0">
                  <c:v>Repas </c:v>
                </c:pt>
                <c:pt idx="1">
                  <c:v>Déjeuners </c:v>
                </c:pt>
                <c:pt idx="2">
                  <c:v>Dîners</c:v>
                </c:pt>
                <c:pt idx="3">
                  <c:v>Nuitées</c:v>
                </c:pt>
                <c:pt idx="4">
                  <c:v>Journées</c:v>
                </c:pt>
              </c:strCache>
            </c:strRef>
          </c:cat>
          <c:val>
            <c:numRef>
              <c:f>Comparaison!$E$45:$E$49</c:f>
              <c:numCache>
                <c:formatCode>#####0</c:formatCode>
                <c:ptCount val="5"/>
                <c:pt idx="0">
                  <c:v>22152</c:v>
                </c:pt>
                <c:pt idx="1">
                  <c:v>13044</c:v>
                </c:pt>
                <c:pt idx="2">
                  <c:v>9108</c:v>
                </c:pt>
                <c:pt idx="3">
                  <c:v>7464</c:v>
                </c:pt>
                <c:pt idx="4">
                  <c:v>34623</c:v>
                </c:pt>
              </c:numCache>
            </c:numRef>
          </c:val>
        </c:ser>
        <c:dLbls>
          <c:showLegendKey val="0"/>
          <c:showVal val="0"/>
          <c:showCatName val="0"/>
          <c:showSerName val="0"/>
          <c:showPercent val="0"/>
          <c:showBubbleSize val="0"/>
        </c:dLbls>
        <c:gapWidth val="150"/>
        <c:axId val="238742752"/>
        <c:axId val="338993656"/>
      </c:barChart>
      <c:catAx>
        <c:axId val="238742752"/>
        <c:scaling>
          <c:orientation val="minMax"/>
        </c:scaling>
        <c:delete val="0"/>
        <c:axPos val="b"/>
        <c:numFmt formatCode="General" sourceLinked="1"/>
        <c:majorTickMark val="out"/>
        <c:minorTickMark val="none"/>
        <c:tickLblPos val="nextTo"/>
        <c:crossAx val="338993656"/>
        <c:crosses val="autoZero"/>
        <c:auto val="1"/>
        <c:lblAlgn val="ctr"/>
        <c:lblOffset val="100"/>
        <c:noMultiLvlLbl val="0"/>
      </c:catAx>
      <c:valAx>
        <c:axId val="338993656"/>
        <c:scaling>
          <c:orientation val="minMax"/>
        </c:scaling>
        <c:delete val="0"/>
        <c:axPos val="l"/>
        <c:majorGridlines/>
        <c:numFmt formatCode="#####0" sourceLinked="1"/>
        <c:majorTickMark val="out"/>
        <c:minorTickMark val="none"/>
        <c:tickLblPos val="nextTo"/>
        <c:crossAx val="238742752"/>
        <c:crosses val="autoZero"/>
        <c:crossBetween val="between"/>
      </c:valAx>
    </c:plotArea>
    <c:legend>
      <c:legendPos val="r"/>
      <c:layout/>
      <c:overlay val="0"/>
    </c:legend>
    <c:plotVisOnly val="1"/>
    <c:dispBlanksAs val="gap"/>
    <c:showDLblsOverMax val="0"/>
  </c:chart>
  <c:spPr>
    <a:ln>
      <a:solidFill>
        <a:schemeClr val="tx1">
          <a:lumMod val="50000"/>
          <a:lumOff val="50000"/>
        </a:schemeClr>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r-FR" b="1" u="sng">
                <a:solidFill>
                  <a:schemeClr val="tx2"/>
                </a:solidFill>
              </a:rPr>
              <a:t>Décomposition</a:t>
            </a:r>
            <a:r>
              <a:rPr lang="fr-FR" b="1" u="sng" baseline="0">
                <a:solidFill>
                  <a:schemeClr val="tx2"/>
                </a:solidFill>
              </a:rPr>
              <a:t> des dons 2017-2018</a:t>
            </a:r>
            <a:endParaRPr lang="fr-FR" b="1" u="sng">
              <a:solidFill>
                <a:schemeClr val="tx2"/>
              </a:solidFill>
            </a:endParaRPr>
          </a:p>
        </c:rich>
      </c:tx>
      <c:overlay val="0"/>
    </c:title>
    <c:autoTitleDeleted val="0"/>
    <c:plotArea>
      <c:layout/>
      <c:doughnutChart>
        <c:varyColors val="1"/>
        <c:ser>
          <c:idx val="0"/>
          <c:order val="0"/>
          <c:dPt>
            <c:idx val="0"/>
            <c:bubble3D val="0"/>
            <c:spPr>
              <a:solidFill>
                <a:schemeClr val="tx2">
                  <a:lumMod val="60000"/>
                  <a:lumOff val="40000"/>
                </a:schemeClr>
              </a:solidFill>
            </c:spPr>
          </c:dPt>
          <c:dPt>
            <c:idx val="1"/>
            <c:bubble3D val="0"/>
            <c:spPr>
              <a:solidFill>
                <a:srgbClr val="FFC000"/>
              </a:solidFill>
            </c:spPr>
          </c:dPt>
          <c:dPt>
            <c:idx val="2"/>
            <c:bubble3D val="0"/>
            <c:spPr>
              <a:solidFill>
                <a:srgbClr val="00B050">
                  <a:alpha val="90000"/>
                </a:srgbClr>
              </a:solidFill>
            </c:spPr>
          </c:dPt>
          <c:dPt>
            <c:idx val="4"/>
            <c:bubble3D val="0"/>
            <c:spPr>
              <a:solidFill>
                <a:schemeClr val="accent4">
                  <a:lumMod val="60000"/>
                  <a:lumOff val="40000"/>
                </a:schemeClr>
              </a:solidFill>
            </c:spPr>
          </c:dPt>
          <c:dPt>
            <c:idx val="5"/>
            <c:bubble3D val="0"/>
            <c:spPr>
              <a:solidFill>
                <a:schemeClr val="accent4">
                  <a:lumMod val="40000"/>
                  <a:lumOff val="60000"/>
                </a:schemeClr>
              </a:solidFill>
            </c:spPr>
          </c:dPt>
          <c:dPt>
            <c:idx val="6"/>
            <c:bubble3D val="0"/>
            <c:spPr>
              <a:solidFill>
                <a:schemeClr val="accent4">
                  <a:lumMod val="20000"/>
                  <a:lumOff val="80000"/>
                </a:schemeClr>
              </a:solidFill>
            </c:spPr>
          </c:dPt>
          <c:dPt>
            <c:idx val="7"/>
            <c:bubble3D val="0"/>
            <c:spPr>
              <a:solidFill>
                <a:srgbClr val="3693B0"/>
              </a:solidFill>
            </c:spPr>
          </c:dPt>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dLbl>
              <c:idx val="8"/>
              <c:delete val="1"/>
              <c:extLst>
                <c:ext xmlns:c15="http://schemas.microsoft.com/office/drawing/2012/chart" uri="{CE6537A1-D6FC-4f65-9D91-7224C49458BB}"/>
              </c:extLst>
            </c:dLbl>
            <c:spPr>
              <a:noFill/>
              <a:ln>
                <a:noFill/>
              </a:ln>
              <a:effectLst/>
            </c:spPr>
            <c:txPr>
              <a:bodyPr/>
              <a:lstStyle/>
              <a:p>
                <a:pPr>
                  <a:defRPr sz="1400" b="1">
                    <a:solidFill>
                      <a:srgbClr val="002060"/>
                    </a:solidFill>
                  </a:defRPr>
                </a:pPr>
                <a:endParaRPr lang="fr-FR"/>
              </a:p>
            </c:txPr>
            <c:showLegendKey val="0"/>
            <c:showVal val="0"/>
            <c:showCatName val="0"/>
            <c:showSerName val="0"/>
            <c:showPercent val="1"/>
            <c:showBubbleSize val="0"/>
            <c:showLeaderLines val="1"/>
            <c:extLst>
              <c:ext xmlns:c15="http://schemas.microsoft.com/office/drawing/2012/chart" uri="{CE6537A1-D6FC-4f65-9D91-7224C49458BB}"/>
            </c:extLst>
          </c:dLbls>
          <c:cat>
            <c:strRef>
              <c:f>'Analyse des dons 2017-2018'!$C$30:$C$38</c:f>
              <c:strCache>
                <c:ptCount val="9"/>
                <c:pt idx="0">
                  <c:v>Accompagnement</c:v>
                </c:pt>
                <c:pt idx="1">
                  <c:v>Bornes sur site</c:v>
                </c:pt>
                <c:pt idx="2">
                  <c:v>Dons exceptionnels (supérieurs à 3k€)</c:v>
                </c:pt>
                <c:pt idx="3">
                  <c:v>Don par appel : Lettre du Hautmont Mars </c:v>
                </c:pt>
                <c:pt idx="4">
                  <c:v>Don par appel : Lettre du Hautmont Novembre</c:v>
                </c:pt>
                <c:pt idx="5">
                  <c:v>Don par appel : Programme</c:v>
                </c:pt>
                <c:pt idx="6">
                  <c:v>Autres Dons par appel </c:v>
                </c:pt>
                <c:pt idx="7">
                  <c:v>Dons par activité</c:v>
                </c:pt>
                <c:pt idx="8">
                  <c:v>Divers</c:v>
                </c:pt>
              </c:strCache>
            </c:strRef>
          </c:cat>
          <c:val>
            <c:numRef>
              <c:f>'Analyse des dons 2017-2018'!$D$30:$D$38</c:f>
              <c:numCache>
                <c:formatCode>"€"#,##0_);[Red]\("€"#,##0\)</c:formatCode>
                <c:ptCount val="9"/>
                <c:pt idx="0">
                  <c:v>1325</c:v>
                </c:pt>
                <c:pt idx="1">
                  <c:v>518</c:v>
                </c:pt>
                <c:pt idx="2">
                  <c:v>88030</c:v>
                </c:pt>
                <c:pt idx="3">
                  <c:v>10765</c:v>
                </c:pt>
                <c:pt idx="4">
                  <c:v>36365</c:v>
                </c:pt>
                <c:pt idx="5">
                  <c:v>5169</c:v>
                </c:pt>
                <c:pt idx="6">
                  <c:v>11230</c:v>
                </c:pt>
                <c:pt idx="7">
                  <c:v>13488.8</c:v>
                </c:pt>
                <c:pt idx="8">
                  <c:v>112</c:v>
                </c:pt>
              </c:numCache>
            </c:numRef>
          </c:val>
        </c:ser>
        <c:dLbls>
          <c:showLegendKey val="0"/>
          <c:showVal val="0"/>
          <c:showCatName val="0"/>
          <c:showSerName val="0"/>
          <c:showPercent val="1"/>
          <c:showBubbleSize val="0"/>
          <c:showLeaderLines val="1"/>
        </c:dLbls>
        <c:firstSliceAng val="0"/>
        <c:holeSize val="50"/>
      </c:doughnutChart>
    </c:plotArea>
    <c:legend>
      <c:legendPos val="r"/>
      <c:layout>
        <c:manualLayout>
          <c:xMode val="edge"/>
          <c:yMode val="edge"/>
          <c:x val="0.54927837903486987"/>
          <c:y val="0.16403735514408771"/>
          <c:w val="0.45003137482457095"/>
          <c:h val="0.79735472870634982"/>
        </c:manualLayout>
      </c:layout>
      <c:overlay val="0"/>
      <c:txPr>
        <a:bodyPr/>
        <a:lstStyle/>
        <a:p>
          <a:pPr>
            <a:defRPr sz="1400" b="1">
              <a:solidFill>
                <a:srgbClr val="002060"/>
              </a:solidFill>
            </a:defRPr>
          </a:pPr>
          <a:endParaRPr lang="fr-FR"/>
        </a:p>
      </c:txPr>
    </c:legend>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r-FR" u="sng" dirty="0" smtClean="0">
                <a:solidFill>
                  <a:schemeClr val="tx2"/>
                </a:solidFill>
              </a:rPr>
              <a:t>Décomposition des investissements 2017-2018</a:t>
            </a:r>
            <a:endParaRPr lang="fr-FR" u="sng" dirty="0">
              <a:solidFill>
                <a:schemeClr val="tx2"/>
              </a:solidFill>
            </a:endParaRPr>
          </a:p>
        </c:rich>
      </c:tx>
      <c:layout>
        <c:manualLayout>
          <c:xMode val="edge"/>
          <c:yMode val="edge"/>
          <c:x val="9.1646679780678225E-2"/>
          <c:y val="4.3207249272772465E-4"/>
        </c:manualLayout>
      </c:layout>
      <c:overlay val="0"/>
    </c:title>
    <c:autoTitleDeleted val="0"/>
    <c:plotArea>
      <c:layout/>
      <c:doughnutChart>
        <c:varyColors val="1"/>
        <c:ser>
          <c:idx val="0"/>
          <c:order val="0"/>
          <c:dPt>
            <c:idx val="0"/>
            <c:bubble3D val="0"/>
            <c:spPr>
              <a:solidFill>
                <a:srgbClr val="008A3E"/>
              </a:solidFill>
            </c:spPr>
          </c:dPt>
          <c:dPt>
            <c:idx val="1"/>
            <c:bubble3D val="0"/>
            <c:spPr>
              <a:solidFill>
                <a:srgbClr val="00B050">
                  <a:alpha val="24000"/>
                </a:srgbClr>
              </a:solidFill>
            </c:spPr>
          </c:dPt>
          <c:dPt>
            <c:idx val="2"/>
            <c:bubble3D val="0"/>
            <c:spPr>
              <a:solidFill>
                <a:srgbClr val="00B050"/>
              </a:solidFill>
            </c:spPr>
          </c:dPt>
          <c:dPt>
            <c:idx val="3"/>
            <c:bubble3D val="0"/>
            <c:spPr>
              <a:solidFill>
                <a:schemeClr val="accent3">
                  <a:lumMod val="40000"/>
                  <a:lumOff val="60000"/>
                </a:schemeClr>
              </a:solidFill>
            </c:spPr>
          </c:dPt>
          <c:dPt>
            <c:idx val="4"/>
            <c:bubble3D val="0"/>
            <c:spPr>
              <a:solidFill>
                <a:srgbClr val="92D050"/>
              </a:solidFill>
            </c:spPr>
          </c:dPt>
          <c:dPt>
            <c:idx val="7"/>
            <c:bubble3D val="0"/>
            <c:spPr>
              <a:solidFill>
                <a:srgbClr val="7030A0"/>
              </a:solidFill>
            </c:spPr>
          </c:dPt>
          <c:dPt>
            <c:idx val="8"/>
            <c:bubble3D val="0"/>
            <c:spPr>
              <a:solidFill>
                <a:srgbClr val="7030A0">
                  <a:alpha val="64000"/>
                </a:srgbClr>
              </a:solidFill>
            </c:spPr>
          </c:dPt>
          <c:dPt>
            <c:idx val="9"/>
            <c:bubble3D val="0"/>
            <c:spPr>
              <a:solidFill>
                <a:srgbClr val="7030A0">
                  <a:alpha val="41000"/>
                </a:srgbClr>
              </a:solidFill>
            </c:spPr>
          </c:dPt>
          <c:dPt>
            <c:idx val="10"/>
            <c:bubble3D val="0"/>
            <c:spPr>
              <a:solidFill>
                <a:srgbClr val="E9B3E1">
                  <a:alpha val="54000"/>
                </a:srgbClr>
              </a:solidFill>
            </c:spPr>
          </c:dPt>
          <c:dPt>
            <c:idx val="12"/>
            <c:bubble3D val="0"/>
            <c:spPr>
              <a:solidFill>
                <a:srgbClr val="FFFF00"/>
              </a:solidFill>
            </c:spPr>
          </c:dPt>
          <c:dLbls>
            <c:dLbl>
              <c:idx val="3"/>
              <c:layout>
                <c:manualLayout>
                  <c:x val="1.8859025959523559E-3"/>
                  <c:y val="6.324110671936703E-2"/>
                </c:manualLayout>
              </c:layout>
              <c:showLegendKey val="0"/>
              <c:showVal val="0"/>
              <c:showCatName val="0"/>
              <c:showSerName val="0"/>
              <c:showPercent val="1"/>
              <c:showBubbleSize val="0"/>
              <c:extLst>
                <c:ext xmlns:c15="http://schemas.microsoft.com/office/drawing/2012/chart" uri="{CE6537A1-D6FC-4f65-9D91-7224C49458BB}">
                  <c15:layout/>
                </c:ext>
              </c:extLst>
            </c:dLbl>
            <c:dLbl>
              <c:idx val="12"/>
              <c:layout>
                <c:manualLayout>
                  <c:x val="9.4295129797618525E-3"/>
                  <c:y val="-2.6350461133069828E-2"/>
                </c:manualLayout>
              </c:layout>
              <c:showLegendKey val="0"/>
              <c:showVal val="0"/>
              <c:showCatName val="0"/>
              <c:showSerName val="0"/>
              <c:showPercent val="1"/>
              <c:showBubbleSize val="0"/>
              <c:extLst>
                <c:ext xmlns:c15="http://schemas.microsoft.com/office/drawing/2012/chart" uri="{CE6537A1-D6FC-4f65-9D91-7224C49458BB}">
                  <c15:layout/>
                </c:ext>
              </c:extLst>
            </c:dLbl>
            <c:spPr>
              <a:solidFill>
                <a:sysClr val="window" lastClr="FFFFFF"/>
              </a:solidFill>
            </c:spPr>
            <c:txPr>
              <a:bodyPr/>
              <a:lstStyle/>
              <a:p>
                <a:pPr>
                  <a:defRPr sz="1200" b="1">
                    <a:solidFill>
                      <a:schemeClr val="tx2"/>
                    </a:solidFill>
                  </a:defRPr>
                </a:pPr>
                <a:endParaRPr lang="fr-FR"/>
              </a:p>
            </c:txPr>
            <c:showLegendKey val="0"/>
            <c:showVal val="0"/>
            <c:showCatName val="0"/>
            <c:showSerName val="0"/>
            <c:showPercent val="1"/>
            <c:showBubbleSize val="0"/>
            <c:showLeaderLines val="1"/>
            <c:extLst>
              <c:ext xmlns:c15="http://schemas.microsoft.com/office/drawing/2012/chart" uri="{CE6537A1-D6FC-4f65-9D91-7224C49458BB}">
                <c15:layout/>
              </c:ext>
            </c:extLst>
          </c:dLbls>
          <c:cat>
            <c:strRef>
              <c:f>'Présentation synthétique'!$I$20:$I$32</c:f>
              <c:strCache>
                <c:ptCount val="13"/>
                <c:pt idx="0">
                  <c:v>Chauffage</c:v>
                </c:pt>
                <c:pt idx="1">
                  <c:v>Isolation</c:v>
                </c:pt>
                <c:pt idx="2">
                  <c:v>Parc</c:v>
                </c:pt>
                <c:pt idx="3">
                  <c:v>Accessibilité handicap</c:v>
                </c:pt>
                <c:pt idx="4">
                  <c:v>Promotion de l'usage du vélo</c:v>
                </c:pt>
                <c:pt idx="7">
                  <c:v>Réfection sols</c:v>
                </c:pt>
                <c:pt idx="8">
                  <c:v>Communication et attractivité</c:v>
                </c:pt>
                <c:pt idx="9">
                  <c:v>Equipement de la cuisine</c:v>
                </c:pt>
                <c:pt idx="10">
                  <c:v>Modernisation literie</c:v>
                </c:pt>
                <c:pt idx="12">
                  <c:v>Divers</c:v>
                </c:pt>
              </c:strCache>
            </c:strRef>
          </c:cat>
          <c:val>
            <c:numRef>
              <c:f>'Présentation synthétique'!$J$20:$J$32</c:f>
              <c:numCache>
                <c:formatCode>_-* #,##0\ [$€-40C]_-;\-* #,##0\ [$€-40C]_-;_-* "-"??\ [$€-40C]_-;_-@_-</c:formatCode>
                <c:ptCount val="13"/>
                <c:pt idx="0">
                  <c:v>26690.148000000001</c:v>
                </c:pt>
                <c:pt idx="1">
                  <c:v>1167.5999999999999</c:v>
                </c:pt>
                <c:pt idx="2">
                  <c:v>6988.26</c:v>
                </c:pt>
                <c:pt idx="3">
                  <c:v>558</c:v>
                </c:pt>
                <c:pt idx="4">
                  <c:v>884.4</c:v>
                </c:pt>
                <c:pt idx="7">
                  <c:v>12000</c:v>
                </c:pt>
                <c:pt idx="8">
                  <c:v>2948.7</c:v>
                </c:pt>
                <c:pt idx="9">
                  <c:v>10756.56</c:v>
                </c:pt>
                <c:pt idx="10">
                  <c:v>3259.32</c:v>
                </c:pt>
                <c:pt idx="12">
                  <c:v>1786.1599999999999</c:v>
                </c:pt>
              </c:numCache>
            </c:numRef>
          </c:val>
        </c:ser>
        <c:dLbls>
          <c:showLegendKey val="0"/>
          <c:showVal val="0"/>
          <c:showCatName val="0"/>
          <c:showSerName val="0"/>
          <c:showPercent val="1"/>
          <c:showBubbleSize val="0"/>
          <c:showLeaderLines val="1"/>
        </c:dLbls>
        <c:firstSliceAng val="0"/>
        <c:holeSize val="50"/>
      </c:doughnutChart>
    </c:plotArea>
    <c:legend>
      <c:legendPos val="r"/>
      <c:legendEntry>
        <c:idx val="5"/>
        <c:delete val="1"/>
      </c:legendEntry>
      <c:legendEntry>
        <c:idx val="6"/>
        <c:delete val="1"/>
      </c:legendEntry>
      <c:legendEntry>
        <c:idx val="11"/>
        <c:delete val="1"/>
      </c:legendEntry>
      <c:layout>
        <c:manualLayout>
          <c:xMode val="edge"/>
          <c:yMode val="edge"/>
          <c:x val="0.62195128166187896"/>
          <c:y val="1.6443221284591563E-2"/>
          <c:w val="0.37462822683310432"/>
          <c:h val="0.5809771136540387"/>
        </c:manualLayout>
      </c:layout>
      <c:overlay val="0"/>
      <c:txPr>
        <a:bodyPr/>
        <a:lstStyle/>
        <a:p>
          <a:pPr>
            <a:defRPr sz="1600" b="1">
              <a:solidFill>
                <a:schemeClr val="tx2"/>
              </a:solidFill>
            </a:defRPr>
          </a:pPr>
          <a:endParaRPr lang="fr-FR"/>
        </a:p>
      </c:txPr>
    </c:legend>
    <c:plotVisOnly val="1"/>
    <c:dispBlanksAs val="gap"/>
    <c:showDLblsOverMax val="0"/>
  </c:chart>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BB0048-7143-49D8-9179-6E35E8211EA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fr-FR"/>
        </a:p>
      </dgm:t>
    </dgm:pt>
    <dgm:pt modelId="{1DA5A4A2-EFC5-4C28-B102-382E9B234931}">
      <dgm:prSet phldrT="[Texte]" custT="1"/>
      <dgm:spPr>
        <a:solidFill>
          <a:srgbClr val="27A99A"/>
        </a:solidFill>
      </dgm:spPr>
      <dgm:t>
        <a:bodyPr/>
        <a:lstStyle/>
        <a:p>
          <a:r>
            <a:rPr lang="fr-FR" sz="2400" b="1" dirty="0" smtClean="0"/>
            <a:t>Repas  : 22 152 soit +6%</a:t>
          </a:r>
          <a:endParaRPr lang="fr-FR" sz="2400" b="1" dirty="0"/>
        </a:p>
      </dgm:t>
    </dgm:pt>
    <dgm:pt modelId="{DB1CAC70-9F90-4042-AC5C-6B6DBB2D2572}" type="parTrans" cxnId="{B2F17FFA-31B5-4B8C-B63A-4B882C58D273}">
      <dgm:prSet/>
      <dgm:spPr/>
      <dgm:t>
        <a:bodyPr/>
        <a:lstStyle/>
        <a:p>
          <a:endParaRPr lang="fr-FR"/>
        </a:p>
      </dgm:t>
    </dgm:pt>
    <dgm:pt modelId="{BF8F527A-B379-4D2E-94E2-DD449CF978ED}" type="sibTrans" cxnId="{B2F17FFA-31B5-4B8C-B63A-4B882C58D273}">
      <dgm:prSet/>
      <dgm:spPr/>
      <dgm:t>
        <a:bodyPr/>
        <a:lstStyle/>
        <a:p>
          <a:endParaRPr lang="fr-FR"/>
        </a:p>
      </dgm:t>
    </dgm:pt>
    <dgm:pt modelId="{C252B33B-7662-4003-AB71-736CF532F3DB}">
      <dgm:prSet phldrT="[Texte]" custT="1"/>
      <dgm:spPr>
        <a:solidFill>
          <a:srgbClr val="27A99A"/>
        </a:solidFill>
      </dgm:spPr>
      <dgm:t>
        <a:bodyPr/>
        <a:lstStyle/>
        <a:p>
          <a:r>
            <a:rPr lang="fr-FR" sz="2400" b="1" dirty="0" smtClean="0"/>
            <a:t>Nuitées : 7 464, soit +16%</a:t>
          </a:r>
          <a:endParaRPr lang="fr-FR" sz="2400" b="1" dirty="0"/>
        </a:p>
      </dgm:t>
    </dgm:pt>
    <dgm:pt modelId="{95E9D441-B976-4ADE-9AF7-88E7B029E86C}" type="parTrans" cxnId="{1AC05002-BF6F-4DA4-822E-045BF5F4F66F}">
      <dgm:prSet/>
      <dgm:spPr/>
      <dgm:t>
        <a:bodyPr/>
        <a:lstStyle/>
        <a:p>
          <a:endParaRPr lang="fr-FR"/>
        </a:p>
      </dgm:t>
    </dgm:pt>
    <dgm:pt modelId="{B6206908-45D8-4752-8B9C-8DB5E7C558C8}" type="sibTrans" cxnId="{1AC05002-BF6F-4DA4-822E-045BF5F4F66F}">
      <dgm:prSet/>
      <dgm:spPr/>
      <dgm:t>
        <a:bodyPr/>
        <a:lstStyle/>
        <a:p>
          <a:endParaRPr lang="fr-FR"/>
        </a:p>
      </dgm:t>
    </dgm:pt>
    <dgm:pt modelId="{0A39A2DF-DF63-46ED-9905-5456E96C1284}">
      <dgm:prSet phldrT="[Texte]" custT="1"/>
      <dgm:spPr>
        <a:solidFill>
          <a:srgbClr val="27A99A"/>
        </a:solidFill>
      </dgm:spPr>
      <dgm:t>
        <a:bodyPr/>
        <a:lstStyle/>
        <a:p>
          <a:r>
            <a:rPr lang="fr-FR" sz="2400" b="1" dirty="0" smtClean="0"/>
            <a:t>Journées : 34 623, soit +5% </a:t>
          </a:r>
          <a:endParaRPr lang="fr-FR" sz="2400" b="1" dirty="0"/>
        </a:p>
      </dgm:t>
    </dgm:pt>
    <dgm:pt modelId="{21B73916-CBB4-4AFD-9BD5-9A41AFFC1D8E}" type="parTrans" cxnId="{87F73AC0-8C7E-44D2-8D84-C0CA1F947139}">
      <dgm:prSet/>
      <dgm:spPr/>
      <dgm:t>
        <a:bodyPr/>
        <a:lstStyle/>
        <a:p>
          <a:endParaRPr lang="fr-FR"/>
        </a:p>
      </dgm:t>
    </dgm:pt>
    <dgm:pt modelId="{B96DAA60-B7CE-4BBF-A43D-7E0AF59E48F1}" type="sibTrans" cxnId="{87F73AC0-8C7E-44D2-8D84-C0CA1F947139}">
      <dgm:prSet/>
      <dgm:spPr/>
      <dgm:t>
        <a:bodyPr/>
        <a:lstStyle/>
        <a:p>
          <a:endParaRPr lang="fr-FR"/>
        </a:p>
      </dgm:t>
    </dgm:pt>
    <dgm:pt modelId="{05413B7D-DEB5-4CE4-B4B5-3022E1E25537}">
      <dgm:prSet/>
      <dgm:spPr/>
      <dgm:t>
        <a:bodyPr/>
        <a:lstStyle/>
        <a:p>
          <a:endParaRPr lang="fr-FR" dirty="0"/>
        </a:p>
      </dgm:t>
    </dgm:pt>
    <dgm:pt modelId="{EA655343-5968-4C17-A207-EACB94E6B003}" type="parTrans" cxnId="{1D664C26-278A-47EE-927D-9CF7069C5BB8}">
      <dgm:prSet/>
      <dgm:spPr/>
      <dgm:t>
        <a:bodyPr/>
        <a:lstStyle/>
        <a:p>
          <a:endParaRPr lang="fr-FR"/>
        </a:p>
      </dgm:t>
    </dgm:pt>
    <dgm:pt modelId="{4A0B857A-48B6-4472-95E5-5DFC66FA7571}" type="sibTrans" cxnId="{1D664C26-278A-47EE-927D-9CF7069C5BB8}">
      <dgm:prSet/>
      <dgm:spPr/>
      <dgm:t>
        <a:bodyPr/>
        <a:lstStyle/>
        <a:p>
          <a:endParaRPr lang="fr-FR"/>
        </a:p>
      </dgm:t>
    </dgm:pt>
    <dgm:pt modelId="{968D51F7-CD8C-4065-87AC-DEAD410A6B7D}">
      <dgm:prSet custT="1"/>
      <dgm:spPr>
        <a:solidFill>
          <a:srgbClr val="27A99A"/>
        </a:solidFill>
      </dgm:spPr>
      <dgm:t>
        <a:bodyPr/>
        <a:lstStyle/>
        <a:p>
          <a:r>
            <a:rPr lang="fr-FR" sz="2400" b="1" dirty="0" smtClean="0"/>
            <a:t>Groupes accueillis : 748</a:t>
          </a:r>
          <a:endParaRPr lang="fr-FR" sz="2400" b="1" dirty="0"/>
        </a:p>
      </dgm:t>
    </dgm:pt>
    <dgm:pt modelId="{7BEA847A-66C8-4580-9A76-95C26D4E5A42}" type="parTrans" cxnId="{BBFD337D-FC46-4CFE-ACB1-8C6A5904230F}">
      <dgm:prSet/>
      <dgm:spPr/>
      <dgm:t>
        <a:bodyPr/>
        <a:lstStyle/>
        <a:p>
          <a:endParaRPr lang="fr-FR"/>
        </a:p>
      </dgm:t>
    </dgm:pt>
    <dgm:pt modelId="{CACF5433-E4BE-442A-8479-E97A99C0B8BF}" type="sibTrans" cxnId="{BBFD337D-FC46-4CFE-ACB1-8C6A5904230F}">
      <dgm:prSet/>
      <dgm:spPr/>
      <dgm:t>
        <a:bodyPr/>
        <a:lstStyle/>
        <a:p>
          <a:endParaRPr lang="fr-FR"/>
        </a:p>
      </dgm:t>
    </dgm:pt>
    <dgm:pt modelId="{494B2834-6A07-4C16-974B-889C3C2A1BF6}" type="pres">
      <dgm:prSet presAssocID="{11BB0048-7143-49D8-9179-6E35E8211EA2}" presName="linear" presStyleCnt="0">
        <dgm:presLayoutVars>
          <dgm:dir/>
          <dgm:animLvl val="lvl"/>
          <dgm:resizeHandles val="exact"/>
        </dgm:presLayoutVars>
      </dgm:prSet>
      <dgm:spPr/>
      <dgm:t>
        <a:bodyPr/>
        <a:lstStyle/>
        <a:p>
          <a:endParaRPr lang="fr-FR"/>
        </a:p>
      </dgm:t>
    </dgm:pt>
    <dgm:pt modelId="{06CA6736-4EA9-4967-890F-38CB56841939}" type="pres">
      <dgm:prSet presAssocID="{1DA5A4A2-EFC5-4C28-B102-382E9B234931}" presName="parentLin" presStyleCnt="0"/>
      <dgm:spPr/>
    </dgm:pt>
    <dgm:pt modelId="{91A9CDFE-7660-437E-9C51-4497A5AD534E}" type="pres">
      <dgm:prSet presAssocID="{1DA5A4A2-EFC5-4C28-B102-382E9B234931}" presName="parentLeftMargin" presStyleLbl="node1" presStyleIdx="0" presStyleCnt="4"/>
      <dgm:spPr/>
      <dgm:t>
        <a:bodyPr/>
        <a:lstStyle/>
        <a:p>
          <a:endParaRPr lang="fr-FR"/>
        </a:p>
      </dgm:t>
    </dgm:pt>
    <dgm:pt modelId="{92561178-93A5-4C96-88AF-FF624485A432}" type="pres">
      <dgm:prSet presAssocID="{1DA5A4A2-EFC5-4C28-B102-382E9B234931}" presName="parentText" presStyleLbl="node1" presStyleIdx="0" presStyleCnt="4" custLinFactNeighborX="-22885" custLinFactNeighborY="1024">
        <dgm:presLayoutVars>
          <dgm:chMax val="0"/>
          <dgm:bulletEnabled val="1"/>
        </dgm:presLayoutVars>
      </dgm:prSet>
      <dgm:spPr/>
      <dgm:t>
        <a:bodyPr/>
        <a:lstStyle/>
        <a:p>
          <a:endParaRPr lang="fr-FR"/>
        </a:p>
      </dgm:t>
    </dgm:pt>
    <dgm:pt modelId="{D6F6EA92-6531-4877-8C2F-7C02DDAB7BA8}" type="pres">
      <dgm:prSet presAssocID="{1DA5A4A2-EFC5-4C28-B102-382E9B234931}" presName="negativeSpace" presStyleCnt="0"/>
      <dgm:spPr/>
    </dgm:pt>
    <dgm:pt modelId="{6B671777-AE98-476E-99DB-05B30C4B3FB3}" type="pres">
      <dgm:prSet presAssocID="{1DA5A4A2-EFC5-4C28-B102-382E9B234931}" presName="childText" presStyleLbl="conFgAcc1" presStyleIdx="0" presStyleCnt="4">
        <dgm:presLayoutVars>
          <dgm:bulletEnabled val="1"/>
        </dgm:presLayoutVars>
      </dgm:prSet>
      <dgm:spPr/>
    </dgm:pt>
    <dgm:pt modelId="{84010B69-6B45-41EB-82A8-4619D9E56FC2}" type="pres">
      <dgm:prSet presAssocID="{BF8F527A-B379-4D2E-94E2-DD449CF978ED}" presName="spaceBetweenRectangles" presStyleCnt="0"/>
      <dgm:spPr/>
    </dgm:pt>
    <dgm:pt modelId="{EB7D17F7-B885-4A49-8EF0-6865DE625F6C}" type="pres">
      <dgm:prSet presAssocID="{C252B33B-7662-4003-AB71-736CF532F3DB}" presName="parentLin" presStyleCnt="0"/>
      <dgm:spPr/>
    </dgm:pt>
    <dgm:pt modelId="{4654C56D-A55A-4A49-AF73-E6776A6A3FED}" type="pres">
      <dgm:prSet presAssocID="{C252B33B-7662-4003-AB71-736CF532F3DB}" presName="parentLeftMargin" presStyleLbl="node1" presStyleIdx="0" presStyleCnt="4"/>
      <dgm:spPr/>
      <dgm:t>
        <a:bodyPr/>
        <a:lstStyle/>
        <a:p>
          <a:endParaRPr lang="fr-FR"/>
        </a:p>
      </dgm:t>
    </dgm:pt>
    <dgm:pt modelId="{84DA79DE-607D-4F36-A887-03750F99F434}" type="pres">
      <dgm:prSet presAssocID="{C252B33B-7662-4003-AB71-736CF532F3DB}" presName="parentText" presStyleLbl="node1" presStyleIdx="1" presStyleCnt="4" custLinFactNeighborX="283" custLinFactNeighborY="951">
        <dgm:presLayoutVars>
          <dgm:chMax val="0"/>
          <dgm:bulletEnabled val="1"/>
        </dgm:presLayoutVars>
      </dgm:prSet>
      <dgm:spPr/>
      <dgm:t>
        <a:bodyPr/>
        <a:lstStyle/>
        <a:p>
          <a:endParaRPr lang="fr-FR"/>
        </a:p>
      </dgm:t>
    </dgm:pt>
    <dgm:pt modelId="{3862F0F7-D117-42D4-BB71-D58C603BE89C}" type="pres">
      <dgm:prSet presAssocID="{C252B33B-7662-4003-AB71-736CF532F3DB}" presName="negativeSpace" presStyleCnt="0"/>
      <dgm:spPr/>
    </dgm:pt>
    <dgm:pt modelId="{B5F7C2C9-6D08-4C10-829A-9FDA6E7DD06B}" type="pres">
      <dgm:prSet presAssocID="{C252B33B-7662-4003-AB71-736CF532F3DB}" presName="childText" presStyleLbl="conFgAcc1" presStyleIdx="1" presStyleCnt="4">
        <dgm:presLayoutVars>
          <dgm:bulletEnabled val="1"/>
        </dgm:presLayoutVars>
      </dgm:prSet>
      <dgm:spPr/>
    </dgm:pt>
    <dgm:pt modelId="{1B018683-8F92-40B4-BED0-3588EC2E3B6D}" type="pres">
      <dgm:prSet presAssocID="{B6206908-45D8-4752-8B9C-8DB5E7C558C8}" presName="spaceBetweenRectangles" presStyleCnt="0"/>
      <dgm:spPr/>
    </dgm:pt>
    <dgm:pt modelId="{45374692-3FA6-4328-98E9-D9A8327FF330}" type="pres">
      <dgm:prSet presAssocID="{0A39A2DF-DF63-46ED-9905-5456E96C1284}" presName="parentLin" presStyleCnt="0"/>
      <dgm:spPr/>
    </dgm:pt>
    <dgm:pt modelId="{9D4AB060-FB13-42E3-9B80-B6886F8D38CD}" type="pres">
      <dgm:prSet presAssocID="{0A39A2DF-DF63-46ED-9905-5456E96C1284}" presName="parentLeftMargin" presStyleLbl="node1" presStyleIdx="1" presStyleCnt="4"/>
      <dgm:spPr/>
      <dgm:t>
        <a:bodyPr/>
        <a:lstStyle/>
        <a:p>
          <a:endParaRPr lang="fr-FR"/>
        </a:p>
      </dgm:t>
    </dgm:pt>
    <dgm:pt modelId="{AAAD4493-28D4-409A-A31F-660444EFC9FF}" type="pres">
      <dgm:prSet presAssocID="{0A39A2DF-DF63-46ED-9905-5456E96C1284}" presName="parentText" presStyleLbl="node1" presStyleIdx="2" presStyleCnt="4">
        <dgm:presLayoutVars>
          <dgm:chMax val="0"/>
          <dgm:bulletEnabled val="1"/>
        </dgm:presLayoutVars>
      </dgm:prSet>
      <dgm:spPr/>
      <dgm:t>
        <a:bodyPr/>
        <a:lstStyle/>
        <a:p>
          <a:endParaRPr lang="fr-FR"/>
        </a:p>
      </dgm:t>
    </dgm:pt>
    <dgm:pt modelId="{41557B0E-81D3-4BC2-B845-F7C36E5B05C3}" type="pres">
      <dgm:prSet presAssocID="{0A39A2DF-DF63-46ED-9905-5456E96C1284}" presName="negativeSpace" presStyleCnt="0"/>
      <dgm:spPr/>
    </dgm:pt>
    <dgm:pt modelId="{0489AFD0-64C7-404C-B618-D4A57DE1FBAB}" type="pres">
      <dgm:prSet presAssocID="{0A39A2DF-DF63-46ED-9905-5456E96C1284}" presName="childText" presStyleLbl="conFgAcc1" presStyleIdx="2" presStyleCnt="4">
        <dgm:presLayoutVars>
          <dgm:bulletEnabled val="1"/>
        </dgm:presLayoutVars>
      </dgm:prSet>
      <dgm:spPr/>
      <dgm:t>
        <a:bodyPr/>
        <a:lstStyle/>
        <a:p>
          <a:endParaRPr lang="fr-FR"/>
        </a:p>
      </dgm:t>
    </dgm:pt>
    <dgm:pt modelId="{28C8EDB2-C85D-4FE4-B0D2-C2AD5991A217}" type="pres">
      <dgm:prSet presAssocID="{B96DAA60-B7CE-4BBF-A43D-7E0AF59E48F1}" presName="spaceBetweenRectangles" presStyleCnt="0"/>
      <dgm:spPr/>
    </dgm:pt>
    <dgm:pt modelId="{D6C702C8-8DD8-46D0-91A5-52D17444745F}" type="pres">
      <dgm:prSet presAssocID="{968D51F7-CD8C-4065-87AC-DEAD410A6B7D}" presName="parentLin" presStyleCnt="0"/>
      <dgm:spPr/>
    </dgm:pt>
    <dgm:pt modelId="{554B13AD-4DF7-4838-AA4D-3F31C242BE5B}" type="pres">
      <dgm:prSet presAssocID="{968D51F7-CD8C-4065-87AC-DEAD410A6B7D}" presName="parentLeftMargin" presStyleLbl="node1" presStyleIdx="2" presStyleCnt="4"/>
      <dgm:spPr/>
      <dgm:t>
        <a:bodyPr/>
        <a:lstStyle/>
        <a:p>
          <a:endParaRPr lang="fr-FR"/>
        </a:p>
      </dgm:t>
    </dgm:pt>
    <dgm:pt modelId="{3DB741A8-31FB-481D-90AF-6622BB89D0C6}" type="pres">
      <dgm:prSet presAssocID="{968D51F7-CD8C-4065-87AC-DEAD410A6B7D}" presName="parentText" presStyleLbl="node1" presStyleIdx="3" presStyleCnt="4" custLinFactNeighborX="283" custLinFactNeighborY="804">
        <dgm:presLayoutVars>
          <dgm:chMax val="0"/>
          <dgm:bulletEnabled val="1"/>
        </dgm:presLayoutVars>
      </dgm:prSet>
      <dgm:spPr/>
      <dgm:t>
        <a:bodyPr/>
        <a:lstStyle/>
        <a:p>
          <a:endParaRPr lang="fr-FR"/>
        </a:p>
      </dgm:t>
    </dgm:pt>
    <dgm:pt modelId="{414CF819-4613-4D33-B856-A9F15F138512}" type="pres">
      <dgm:prSet presAssocID="{968D51F7-CD8C-4065-87AC-DEAD410A6B7D}" presName="negativeSpace" presStyleCnt="0"/>
      <dgm:spPr/>
    </dgm:pt>
    <dgm:pt modelId="{E50538F4-E527-49DD-B530-A76D2FA46A9D}" type="pres">
      <dgm:prSet presAssocID="{968D51F7-CD8C-4065-87AC-DEAD410A6B7D}" presName="childText" presStyleLbl="conFgAcc1" presStyleIdx="3" presStyleCnt="4">
        <dgm:presLayoutVars>
          <dgm:bulletEnabled val="1"/>
        </dgm:presLayoutVars>
      </dgm:prSet>
      <dgm:spPr/>
    </dgm:pt>
  </dgm:ptLst>
  <dgm:cxnLst>
    <dgm:cxn modelId="{4E6BFA89-1401-43E0-99EE-985540059B11}" type="presOf" srcId="{1DA5A4A2-EFC5-4C28-B102-382E9B234931}" destId="{91A9CDFE-7660-437E-9C51-4497A5AD534E}" srcOrd="0" destOrd="0" presId="urn:microsoft.com/office/officeart/2005/8/layout/list1"/>
    <dgm:cxn modelId="{A54C3C6E-5B43-4207-BE96-245FC5D7854D}" type="presOf" srcId="{1DA5A4A2-EFC5-4C28-B102-382E9B234931}" destId="{92561178-93A5-4C96-88AF-FF624485A432}" srcOrd="1" destOrd="0" presId="urn:microsoft.com/office/officeart/2005/8/layout/list1"/>
    <dgm:cxn modelId="{E0B66671-1BCA-4164-AAAA-741E55163FB2}" type="presOf" srcId="{968D51F7-CD8C-4065-87AC-DEAD410A6B7D}" destId="{554B13AD-4DF7-4838-AA4D-3F31C242BE5B}" srcOrd="0" destOrd="0" presId="urn:microsoft.com/office/officeart/2005/8/layout/list1"/>
    <dgm:cxn modelId="{B2F17FFA-31B5-4B8C-B63A-4B882C58D273}" srcId="{11BB0048-7143-49D8-9179-6E35E8211EA2}" destId="{1DA5A4A2-EFC5-4C28-B102-382E9B234931}" srcOrd="0" destOrd="0" parTransId="{DB1CAC70-9F90-4042-AC5C-6B6DBB2D2572}" sibTransId="{BF8F527A-B379-4D2E-94E2-DD449CF978ED}"/>
    <dgm:cxn modelId="{BBFD337D-FC46-4CFE-ACB1-8C6A5904230F}" srcId="{11BB0048-7143-49D8-9179-6E35E8211EA2}" destId="{968D51F7-CD8C-4065-87AC-DEAD410A6B7D}" srcOrd="3" destOrd="0" parTransId="{7BEA847A-66C8-4580-9A76-95C26D4E5A42}" sibTransId="{CACF5433-E4BE-442A-8479-E97A99C0B8BF}"/>
    <dgm:cxn modelId="{1AC05002-BF6F-4DA4-822E-045BF5F4F66F}" srcId="{11BB0048-7143-49D8-9179-6E35E8211EA2}" destId="{C252B33B-7662-4003-AB71-736CF532F3DB}" srcOrd="1" destOrd="0" parTransId="{95E9D441-B976-4ADE-9AF7-88E7B029E86C}" sibTransId="{B6206908-45D8-4752-8B9C-8DB5E7C558C8}"/>
    <dgm:cxn modelId="{1D664C26-278A-47EE-927D-9CF7069C5BB8}" srcId="{0A39A2DF-DF63-46ED-9905-5456E96C1284}" destId="{05413B7D-DEB5-4CE4-B4B5-3022E1E25537}" srcOrd="0" destOrd="0" parTransId="{EA655343-5968-4C17-A207-EACB94E6B003}" sibTransId="{4A0B857A-48B6-4472-95E5-5DFC66FA7571}"/>
    <dgm:cxn modelId="{F0D042FC-E6C9-4B3F-A287-9980D6C461A2}" type="presOf" srcId="{05413B7D-DEB5-4CE4-B4B5-3022E1E25537}" destId="{0489AFD0-64C7-404C-B618-D4A57DE1FBAB}" srcOrd="0" destOrd="0" presId="urn:microsoft.com/office/officeart/2005/8/layout/list1"/>
    <dgm:cxn modelId="{9E88E074-C1CE-474A-8287-98C7181D668C}" type="presOf" srcId="{C252B33B-7662-4003-AB71-736CF532F3DB}" destId="{84DA79DE-607D-4F36-A887-03750F99F434}" srcOrd="1" destOrd="0" presId="urn:microsoft.com/office/officeart/2005/8/layout/list1"/>
    <dgm:cxn modelId="{F9B61803-0EBD-4382-91A4-6306AABE9127}" type="presOf" srcId="{11BB0048-7143-49D8-9179-6E35E8211EA2}" destId="{494B2834-6A07-4C16-974B-889C3C2A1BF6}" srcOrd="0" destOrd="0" presId="urn:microsoft.com/office/officeart/2005/8/layout/list1"/>
    <dgm:cxn modelId="{87F73AC0-8C7E-44D2-8D84-C0CA1F947139}" srcId="{11BB0048-7143-49D8-9179-6E35E8211EA2}" destId="{0A39A2DF-DF63-46ED-9905-5456E96C1284}" srcOrd="2" destOrd="0" parTransId="{21B73916-CBB4-4AFD-9BD5-9A41AFFC1D8E}" sibTransId="{B96DAA60-B7CE-4BBF-A43D-7E0AF59E48F1}"/>
    <dgm:cxn modelId="{96BFE416-DCAD-4091-A3C7-44B239916C1C}" type="presOf" srcId="{968D51F7-CD8C-4065-87AC-DEAD410A6B7D}" destId="{3DB741A8-31FB-481D-90AF-6622BB89D0C6}" srcOrd="1" destOrd="0" presId="urn:microsoft.com/office/officeart/2005/8/layout/list1"/>
    <dgm:cxn modelId="{2132FA81-6D87-46B9-9FBB-2109E2B5A707}" type="presOf" srcId="{0A39A2DF-DF63-46ED-9905-5456E96C1284}" destId="{9D4AB060-FB13-42E3-9B80-B6886F8D38CD}" srcOrd="0" destOrd="0" presId="urn:microsoft.com/office/officeart/2005/8/layout/list1"/>
    <dgm:cxn modelId="{9C242C46-F7CA-4ED7-A751-CCDE46871BA2}" type="presOf" srcId="{0A39A2DF-DF63-46ED-9905-5456E96C1284}" destId="{AAAD4493-28D4-409A-A31F-660444EFC9FF}" srcOrd="1" destOrd="0" presId="urn:microsoft.com/office/officeart/2005/8/layout/list1"/>
    <dgm:cxn modelId="{B98BFC88-5948-4765-BFB6-AAF142B125E1}" type="presOf" srcId="{C252B33B-7662-4003-AB71-736CF532F3DB}" destId="{4654C56D-A55A-4A49-AF73-E6776A6A3FED}" srcOrd="0" destOrd="0" presId="urn:microsoft.com/office/officeart/2005/8/layout/list1"/>
    <dgm:cxn modelId="{B36E327E-0572-4F57-BBAC-7220F4153EAC}" type="presParOf" srcId="{494B2834-6A07-4C16-974B-889C3C2A1BF6}" destId="{06CA6736-4EA9-4967-890F-38CB56841939}" srcOrd="0" destOrd="0" presId="urn:microsoft.com/office/officeart/2005/8/layout/list1"/>
    <dgm:cxn modelId="{350734CB-EA81-4E5F-971B-DFF3E2D60409}" type="presParOf" srcId="{06CA6736-4EA9-4967-890F-38CB56841939}" destId="{91A9CDFE-7660-437E-9C51-4497A5AD534E}" srcOrd="0" destOrd="0" presId="urn:microsoft.com/office/officeart/2005/8/layout/list1"/>
    <dgm:cxn modelId="{9D8376B5-31DE-424A-82E1-9E18D4BFBBF4}" type="presParOf" srcId="{06CA6736-4EA9-4967-890F-38CB56841939}" destId="{92561178-93A5-4C96-88AF-FF624485A432}" srcOrd="1" destOrd="0" presId="urn:microsoft.com/office/officeart/2005/8/layout/list1"/>
    <dgm:cxn modelId="{FF08DBDF-BA24-4667-B457-61CD9FE3FCE2}" type="presParOf" srcId="{494B2834-6A07-4C16-974B-889C3C2A1BF6}" destId="{D6F6EA92-6531-4877-8C2F-7C02DDAB7BA8}" srcOrd="1" destOrd="0" presId="urn:microsoft.com/office/officeart/2005/8/layout/list1"/>
    <dgm:cxn modelId="{44154DCB-C000-4FE3-880F-727E712B4666}" type="presParOf" srcId="{494B2834-6A07-4C16-974B-889C3C2A1BF6}" destId="{6B671777-AE98-476E-99DB-05B30C4B3FB3}" srcOrd="2" destOrd="0" presId="urn:microsoft.com/office/officeart/2005/8/layout/list1"/>
    <dgm:cxn modelId="{9DB78BC4-137F-4DB4-ACAB-CA18095BF163}" type="presParOf" srcId="{494B2834-6A07-4C16-974B-889C3C2A1BF6}" destId="{84010B69-6B45-41EB-82A8-4619D9E56FC2}" srcOrd="3" destOrd="0" presId="urn:microsoft.com/office/officeart/2005/8/layout/list1"/>
    <dgm:cxn modelId="{5DF3FBDD-4B06-4DD3-B387-F2B7196E3098}" type="presParOf" srcId="{494B2834-6A07-4C16-974B-889C3C2A1BF6}" destId="{EB7D17F7-B885-4A49-8EF0-6865DE625F6C}" srcOrd="4" destOrd="0" presId="urn:microsoft.com/office/officeart/2005/8/layout/list1"/>
    <dgm:cxn modelId="{21962EF3-F78D-4741-B976-22445EECF4CD}" type="presParOf" srcId="{EB7D17F7-B885-4A49-8EF0-6865DE625F6C}" destId="{4654C56D-A55A-4A49-AF73-E6776A6A3FED}" srcOrd="0" destOrd="0" presId="urn:microsoft.com/office/officeart/2005/8/layout/list1"/>
    <dgm:cxn modelId="{5AEADB8A-9D6A-468E-A642-1D926B5EAC9D}" type="presParOf" srcId="{EB7D17F7-B885-4A49-8EF0-6865DE625F6C}" destId="{84DA79DE-607D-4F36-A887-03750F99F434}" srcOrd="1" destOrd="0" presId="urn:microsoft.com/office/officeart/2005/8/layout/list1"/>
    <dgm:cxn modelId="{6CD34860-7DAB-4200-8206-98EDC6A53D23}" type="presParOf" srcId="{494B2834-6A07-4C16-974B-889C3C2A1BF6}" destId="{3862F0F7-D117-42D4-BB71-D58C603BE89C}" srcOrd="5" destOrd="0" presId="urn:microsoft.com/office/officeart/2005/8/layout/list1"/>
    <dgm:cxn modelId="{FCF80A65-A64C-49F9-8AC9-23309BB0B7DA}" type="presParOf" srcId="{494B2834-6A07-4C16-974B-889C3C2A1BF6}" destId="{B5F7C2C9-6D08-4C10-829A-9FDA6E7DD06B}" srcOrd="6" destOrd="0" presId="urn:microsoft.com/office/officeart/2005/8/layout/list1"/>
    <dgm:cxn modelId="{61E65C6C-F44C-4A33-BC3A-43CEF5E09EEC}" type="presParOf" srcId="{494B2834-6A07-4C16-974B-889C3C2A1BF6}" destId="{1B018683-8F92-40B4-BED0-3588EC2E3B6D}" srcOrd="7" destOrd="0" presId="urn:microsoft.com/office/officeart/2005/8/layout/list1"/>
    <dgm:cxn modelId="{A07D36E7-9E8B-42C8-96B1-94B63A0C19F9}" type="presParOf" srcId="{494B2834-6A07-4C16-974B-889C3C2A1BF6}" destId="{45374692-3FA6-4328-98E9-D9A8327FF330}" srcOrd="8" destOrd="0" presId="urn:microsoft.com/office/officeart/2005/8/layout/list1"/>
    <dgm:cxn modelId="{D5E12D24-32B8-4364-BF63-E0FDCDF1F133}" type="presParOf" srcId="{45374692-3FA6-4328-98E9-D9A8327FF330}" destId="{9D4AB060-FB13-42E3-9B80-B6886F8D38CD}" srcOrd="0" destOrd="0" presId="urn:microsoft.com/office/officeart/2005/8/layout/list1"/>
    <dgm:cxn modelId="{A015D2AA-5C4B-44FA-B749-E6434661BE08}" type="presParOf" srcId="{45374692-3FA6-4328-98E9-D9A8327FF330}" destId="{AAAD4493-28D4-409A-A31F-660444EFC9FF}" srcOrd="1" destOrd="0" presId="urn:microsoft.com/office/officeart/2005/8/layout/list1"/>
    <dgm:cxn modelId="{E513D738-3615-47DD-B7D6-619B938A32E1}" type="presParOf" srcId="{494B2834-6A07-4C16-974B-889C3C2A1BF6}" destId="{41557B0E-81D3-4BC2-B845-F7C36E5B05C3}" srcOrd="9" destOrd="0" presId="urn:microsoft.com/office/officeart/2005/8/layout/list1"/>
    <dgm:cxn modelId="{8D43E72F-ED3F-4ECE-BBA7-4483AFED8BDD}" type="presParOf" srcId="{494B2834-6A07-4C16-974B-889C3C2A1BF6}" destId="{0489AFD0-64C7-404C-B618-D4A57DE1FBAB}" srcOrd="10" destOrd="0" presId="urn:microsoft.com/office/officeart/2005/8/layout/list1"/>
    <dgm:cxn modelId="{86A3A64C-6FCE-4457-9F4F-FB8EE2B9032A}" type="presParOf" srcId="{494B2834-6A07-4C16-974B-889C3C2A1BF6}" destId="{28C8EDB2-C85D-4FE4-B0D2-C2AD5991A217}" srcOrd="11" destOrd="0" presId="urn:microsoft.com/office/officeart/2005/8/layout/list1"/>
    <dgm:cxn modelId="{62018F91-BEFD-4D9A-9730-26A0AC99FD2B}" type="presParOf" srcId="{494B2834-6A07-4C16-974B-889C3C2A1BF6}" destId="{D6C702C8-8DD8-46D0-91A5-52D17444745F}" srcOrd="12" destOrd="0" presId="urn:microsoft.com/office/officeart/2005/8/layout/list1"/>
    <dgm:cxn modelId="{F6E5A064-7066-4C74-B5D2-A8A1410D4BDB}" type="presParOf" srcId="{D6C702C8-8DD8-46D0-91A5-52D17444745F}" destId="{554B13AD-4DF7-4838-AA4D-3F31C242BE5B}" srcOrd="0" destOrd="0" presId="urn:microsoft.com/office/officeart/2005/8/layout/list1"/>
    <dgm:cxn modelId="{BAAB5553-F235-4C88-8810-F5247EF38626}" type="presParOf" srcId="{D6C702C8-8DD8-46D0-91A5-52D17444745F}" destId="{3DB741A8-31FB-481D-90AF-6622BB89D0C6}" srcOrd="1" destOrd="0" presId="urn:microsoft.com/office/officeart/2005/8/layout/list1"/>
    <dgm:cxn modelId="{01F94252-1DBE-4F54-9394-4F7A293B24DD}" type="presParOf" srcId="{494B2834-6A07-4C16-974B-889C3C2A1BF6}" destId="{414CF819-4613-4D33-B856-A9F15F138512}" srcOrd="13" destOrd="0" presId="urn:microsoft.com/office/officeart/2005/8/layout/list1"/>
    <dgm:cxn modelId="{0407455F-5382-4DE3-81A4-0F21113AAB66}" type="presParOf" srcId="{494B2834-6A07-4C16-974B-889C3C2A1BF6}" destId="{E50538F4-E527-49DD-B530-A76D2FA46A9D}"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71777-AE98-476E-99DB-05B30C4B3FB3}">
      <dsp:nvSpPr>
        <dsp:cNvPr id="0" name=""/>
        <dsp:cNvSpPr/>
      </dsp:nvSpPr>
      <dsp:spPr>
        <a:xfrm>
          <a:off x="0" y="406131"/>
          <a:ext cx="6216352"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2561178-93A5-4C96-88AF-FF624485A432}">
      <dsp:nvSpPr>
        <dsp:cNvPr id="0" name=""/>
        <dsp:cNvSpPr/>
      </dsp:nvSpPr>
      <dsp:spPr>
        <a:xfrm>
          <a:off x="239686" y="15773"/>
          <a:ext cx="4351446" cy="797040"/>
        </a:xfrm>
        <a:prstGeom prst="roundRect">
          <a:avLst/>
        </a:prstGeom>
        <a:solidFill>
          <a:srgbClr val="27A9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4474" tIns="0" rIns="164474" bIns="0" numCol="1" spcCol="1270" anchor="ctr" anchorCtr="0">
          <a:noAutofit/>
        </a:bodyPr>
        <a:lstStyle/>
        <a:p>
          <a:pPr lvl="0" algn="l" defTabSz="1066800">
            <a:lnSpc>
              <a:spcPct val="90000"/>
            </a:lnSpc>
            <a:spcBef>
              <a:spcPct val="0"/>
            </a:spcBef>
            <a:spcAft>
              <a:spcPct val="35000"/>
            </a:spcAft>
          </a:pPr>
          <a:r>
            <a:rPr lang="fr-FR" sz="2400" b="1" kern="1200" dirty="0" smtClean="0"/>
            <a:t>Repas  : 22 152 soit +6%</a:t>
          </a:r>
          <a:endParaRPr lang="fr-FR" sz="2400" b="1" kern="1200" dirty="0"/>
        </a:p>
      </dsp:txBody>
      <dsp:txXfrm>
        <a:off x="278594" y="54681"/>
        <a:ext cx="4273630" cy="719224"/>
      </dsp:txXfrm>
    </dsp:sp>
    <dsp:sp modelId="{B5F7C2C9-6D08-4C10-829A-9FDA6E7DD06B}">
      <dsp:nvSpPr>
        <dsp:cNvPr id="0" name=""/>
        <dsp:cNvSpPr/>
      </dsp:nvSpPr>
      <dsp:spPr>
        <a:xfrm>
          <a:off x="0" y="1630851"/>
          <a:ext cx="6216352"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DA79DE-607D-4F36-A887-03750F99F434}">
      <dsp:nvSpPr>
        <dsp:cNvPr id="0" name=""/>
        <dsp:cNvSpPr/>
      </dsp:nvSpPr>
      <dsp:spPr>
        <a:xfrm>
          <a:off x="311697" y="1239911"/>
          <a:ext cx="4351446" cy="797040"/>
        </a:xfrm>
        <a:prstGeom prst="roundRect">
          <a:avLst/>
        </a:prstGeom>
        <a:solidFill>
          <a:srgbClr val="27A9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4474" tIns="0" rIns="164474" bIns="0" numCol="1" spcCol="1270" anchor="ctr" anchorCtr="0">
          <a:noAutofit/>
        </a:bodyPr>
        <a:lstStyle/>
        <a:p>
          <a:pPr lvl="0" algn="l" defTabSz="1066800">
            <a:lnSpc>
              <a:spcPct val="90000"/>
            </a:lnSpc>
            <a:spcBef>
              <a:spcPct val="0"/>
            </a:spcBef>
            <a:spcAft>
              <a:spcPct val="35000"/>
            </a:spcAft>
          </a:pPr>
          <a:r>
            <a:rPr lang="fr-FR" sz="2400" b="1" kern="1200" dirty="0" smtClean="0"/>
            <a:t>Nuitées : 7 464, soit +16%</a:t>
          </a:r>
          <a:endParaRPr lang="fr-FR" sz="2400" b="1" kern="1200" dirty="0"/>
        </a:p>
      </dsp:txBody>
      <dsp:txXfrm>
        <a:off x="350605" y="1278819"/>
        <a:ext cx="4273630" cy="719224"/>
      </dsp:txXfrm>
    </dsp:sp>
    <dsp:sp modelId="{0489AFD0-64C7-404C-B618-D4A57DE1FBAB}">
      <dsp:nvSpPr>
        <dsp:cNvPr id="0" name=""/>
        <dsp:cNvSpPr/>
      </dsp:nvSpPr>
      <dsp:spPr>
        <a:xfrm>
          <a:off x="0" y="2855571"/>
          <a:ext cx="6216352"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2458" tIns="562356" rIns="482458" bIns="192024" numCol="1" spcCol="1270" anchor="t" anchorCtr="0">
          <a:noAutofit/>
        </a:bodyPr>
        <a:lstStyle/>
        <a:p>
          <a:pPr marL="228600" lvl="1" indent="-228600" algn="l" defTabSz="1200150">
            <a:lnSpc>
              <a:spcPct val="90000"/>
            </a:lnSpc>
            <a:spcBef>
              <a:spcPct val="0"/>
            </a:spcBef>
            <a:spcAft>
              <a:spcPct val="15000"/>
            </a:spcAft>
            <a:buChar char="••"/>
          </a:pPr>
          <a:endParaRPr lang="fr-FR" sz="2700" kern="1200" dirty="0"/>
        </a:p>
      </dsp:txBody>
      <dsp:txXfrm>
        <a:off x="0" y="2855571"/>
        <a:ext cx="6216352" cy="680400"/>
      </dsp:txXfrm>
    </dsp:sp>
    <dsp:sp modelId="{AAAD4493-28D4-409A-A31F-660444EFC9FF}">
      <dsp:nvSpPr>
        <dsp:cNvPr id="0" name=""/>
        <dsp:cNvSpPr/>
      </dsp:nvSpPr>
      <dsp:spPr>
        <a:xfrm>
          <a:off x="310817" y="2457051"/>
          <a:ext cx="4351446" cy="797040"/>
        </a:xfrm>
        <a:prstGeom prst="roundRect">
          <a:avLst/>
        </a:prstGeom>
        <a:solidFill>
          <a:srgbClr val="27A9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4474" tIns="0" rIns="164474" bIns="0" numCol="1" spcCol="1270" anchor="ctr" anchorCtr="0">
          <a:noAutofit/>
        </a:bodyPr>
        <a:lstStyle/>
        <a:p>
          <a:pPr lvl="0" algn="l" defTabSz="1066800">
            <a:lnSpc>
              <a:spcPct val="90000"/>
            </a:lnSpc>
            <a:spcBef>
              <a:spcPct val="0"/>
            </a:spcBef>
            <a:spcAft>
              <a:spcPct val="35000"/>
            </a:spcAft>
          </a:pPr>
          <a:r>
            <a:rPr lang="fr-FR" sz="2400" b="1" kern="1200" dirty="0" smtClean="0"/>
            <a:t>Journées : 34 623, soit +5% </a:t>
          </a:r>
          <a:endParaRPr lang="fr-FR" sz="2400" b="1" kern="1200" dirty="0"/>
        </a:p>
      </dsp:txBody>
      <dsp:txXfrm>
        <a:off x="349725" y="2495959"/>
        <a:ext cx="4273630" cy="719224"/>
      </dsp:txXfrm>
    </dsp:sp>
    <dsp:sp modelId="{E50538F4-E527-49DD-B530-A76D2FA46A9D}">
      <dsp:nvSpPr>
        <dsp:cNvPr id="0" name=""/>
        <dsp:cNvSpPr/>
      </dsp:nvSpPr>
      <dsp:spPr>
        <a:xfrm>
          <a:off x="0" y="4080292"/>
          <a:ext cx="6216352" cy="680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B741A8-31FB-481D-90AF-6622BB89D0C6}">
      <dsp:nvSpPr>
        <dsp:cNvPr id="0" name=""/>
        <dsp:cNvSpPr/>
      </dsp:nvSpPr>
      <dsp:spPr>
        <a:xfrm>
          <a:off x="311697" y="3688180"/>
          <a:ext cx="4351446" cy="797040"/>
        </a:xfrm>
        <a:prstGeom prst="roundRect">
          <a:avLst/>
        </a:prstGeom>
        <a:solidFill>
          <a:srgbClr val="27A99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4474" tIns="0" rIns="164474" bIns="0" numCol="1" spcCol="1270" anchor="ctr" anchorCtr="0">
          <a:noAutofit/>
        </a:bodyPr>
        <a:lstStyle/>
        <a:p>
          <a:pPr lvl="0" algn="l" defTabSz="1066800">
            <a:lnSpc>
              <a:spcPct val="90000"/>
            </a:lnSpc>
            <a:spcBef>
              <a:spcPct val="0"/>
            </a:spcBef>
            <a:spcAft>
              <a:spcPct val="35000"/>
            </a:spcAft>
          </a:pPr>
          <a:r>
            <a:rPr lang="fr-FR" sz="2400" b="1" kern="1200" dirty="0" smtClean="0"/>
            <a:t>Groupes accueillis : 748</a:t>
          </a:r>
          <a:endParaRPr lang="fr-FR" sz="2400" b="1" kern="1200" dirty="0"/>
        </a:p>
      </dsp:txBody>
      <dsp:txXfrm>
        <a:off x="350605" y="3727088"/>
        <a:ext cx="4273630" cy="71922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image" Target="../media/image7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image" Target="../media/image48.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image" Target="../media/image5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image" Target="../media/image7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6.emf"/></Relationships>
</file>

<file path=ppt/drawings/drawing1.xml><?xml version="1.0" encoding="utf-8"?>
<c:userShapes xmlns:c="http://schemas.openxmlformats.org/drawingml/2006/chart">
  <cdr:relSizeAnchor xmlns:cdr="http://schemas.openxmlformats.org/drawingml/2006/chartDrawing">
    <cdr:from>
      <cdr:x>0.01963</cdr:x>
      <cdr:y>0.09859</cdr:y>
    </cdr:from>
    <cdr:to>
      <cdr:x>0.16925</cdr:x>
      <cdr:y>0.29577</cdr:y>
    </cdr:to>
    <cdr:sp macro="" textlink="">
      <cdr:nvSpPr>
        <cdr:cNvPr id="2" name="Ellipse 1"/>
        <cdr:cNvSpPr/>
      </cdr:nvSpPr>
      <cdr:spPr>
        <a:xfrm xmlns:a="http://schemas.openxmlformats.org/drawingml/2006/main">
          <a:off x="179512" y="504056"/>
          <a:ext cx="1368152" cy="1008112"/>
        </a:xfrm>
        <a:prstGeom xmlns:a="http://schemas.openxmlformats.org/drawingml/2006/main" prst="ellipse">
          <a:avLst/>
        </a:prstGeom>
        <a:solidFill xmlns:a="http://schemas.openxmlformats.org/drawingml/2006/main">
          <a:srgbClr val="FFFF00"/>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spcBef>
              <a:spcPts val="600"/>
            </a:spcBef>
          </a:pPr>
          <a:r>
            <a:rPr lang="fr-FR" sz="1800" b="1" dirty="0" smtClean="0">
              <a:solidFill>
                <a:schemeClr val="tx2"/>
              </a:solidFill>
            </a:rPr>
            <a:t>156k€ de dons</a:t>
          </a:r>
          <a:endParaRPr lang="fr-FR" sz="1800" b="1" dirty="0">
            <a:solidFill>
              <a:schemeClr val="tx2"/>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0.52941</cdr:x>
      <cdr:y>0.63768</cdr:y>
    </cdr:from>
    <cdr:to>
      <cdr:x>0.72072</cdr:x>
      <cdr:y>0.88406</cdr:y>
    </cdr:to>
    <cdr:sp macro="" textlink="">
      <cdr:nvSpPr>
        <cdr:cNvPr id="2" name="Ellipse 1"/>
        <cdr:cNvSpPr/>
      </cdr:nvSpPr>
      <cdr:spPr>
        <a:xfrm xmlns:a="http://schemas.openxmlformats.org/drawingml/2006/main">
          <a:off x="4536504" y="3168352"/>
          <a:ext cx="1639278" cy="1224136"/>
        </a:xfrm>
        <a:prstGeom xmlns:a="http://schemas.openxmlformats.org/drawingml/2006/main" prst="ellipse">
          <a:avLst/>
        </a:prstGeom>
        <a:solidFill xmlns:a="http://schemas.openxmlformats.org/drawingml/2006/main">
          <a:srgbClr val="00B050"/>
        </a:solidFill>
        <a:ln xmlns:a="http://schemas.openxmlformats.org/drawingml/2006/main">
          <a:solidFill>
            <a:srgbClr val="00B050"/>
          </a:solidFill>
        </a:ln>
      </cdr:spPr>
      <cdr:style>
        <a:lnRef xmlns:a="http://schemas.openxmlformats.org/drawingml/2006/main" idx="2">
          <a:schemeClr val="accent5">
            <a:shade val="50000"/>
          </a:schemeClr>
        </a:lnRef>
        <a:fillRef xmlns:a="http://schemas.openxmlformats.org/drawingml/2006/main" idx="1">
          <a:schemeClr val="accent5"/>
        </a:fillRef>
        <a:effectRef xmlns:a="http://schemas.openxmlformats.org/drawingml/2006/main" idx="0">
          <a:schemeClr val="accent5"/>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fr-FR" sz="2400" b="1" dirty="0" smtClean="0"/>
            <a:t>Eglise verte</a:t>
          </a:r>
          <a:endParaRPr lang="fr-FR" sz="2400"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2946347" cy="499269"/>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1"/>
            <a:ext cx="2946347" cy="499269"/>
          </a:xfrm>
          <a:prstGeom prst="rect">
            <a:avLst/>
          </a:prstGeom>
        </p:spPr>
        <p:txBody>
          <a:bodyPr vert="horz" lIns="91440" tIns="45720" rIns="91440" bIns="45720" rtlCol="0"/>
          <a:lstStyle>
            <a:lvl1pPr algn="r">
              <a:defRPr sz="1200"/>
            </a:lvl1pPr>
          </a:lstStyle>
          <a:p>
            <a:fld id="{1F6B3A4A-D9FF-41C0-A4AC-4FD1CE13591F}" type="datetimeFigureOut">
              <a:rPr lang="fr-FR" smtClean="0"/>
              <a:pPr/>
              <a:t>22/11/2018</a:t>
            </a:fld>
            <a:endParaRPr lang="fr-FR"/>
          </a:p>
        </p:txBody>
      </p:sp>
      <p:sp>
        <p:nvSpPr>
          <p:cNvPr id="4" name="Espace réservé de l'image des diapositives 3"/>
          <p:cNvSpPr>
            <a:spLocks noGrp="1" noRot="1" noChangeAspect="1"/>
          </p:cNvSpPr>
          <p:nvPr>
            <p:ph type="sldImg" idx="2"/>
          </p:nvPr>
        </p:nvSpPr>
        <p:spPr>
          <a:xfrm>
            <a:off x="903288" y="749300"/>
            <a:ext cx="4992687" cy="37449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927" y="4743053"/>
            <a:ext cx="5439410" cy="4493419"/>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84374"/>
            <a:ext cx="2946347" cy="499269"/>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84374"/>
            <a:ext cx="2946347" cy="499269"/>
          </a:xfrm>
          <a:prstGeom prst="rect">
            <a:avLst/>
          </a:prstGeom>
        </p:spPr>
        <p:txBody>
          <a:bodyPr vert="horz" lIns="91440" tIns="45720" rIns="91440" bIns="45720" rtlCol="0" anchor="b"/>
          <a:lstStyle>
            <a:lvl1pPr algn="r">
              <a:defRPr sz="1200"/>
            </a:lvl1pPr>
          </a:lstStyle>
          <a:p>
            <a:fld id="{F4F1B378-B1D8-4F96-9CB3-8B4F6DDED337}" type="slidenum">
              <a:rPr lang="fr-FR" smtClean="0"/>
              <a:pPr/>
              <a:t>‹N°›</a:t>
            </a:fld>
            <a:endParaRPr lang="fr-FR"/>
          </a:p>
        </p:txBody>
      </p:sp>
    </p:spTree>
    <p:extLst>
      <p:ext uri="{BB962C8B-B14F-4D97-AF65-F5344CB8AC3E}">
        <p14:creationId xmlns:p14="http://schemas.microsoft.com/office/powerpoint/2010/main" val="100135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9B26CD33-4337-4529-948A-94F6960B2374}" type="slidenum">
              <a:rPr lang="fr-FR" smtClean="0"/>
              <a:pPr/>
              <a:t>1</a:t>
            </a:fld>
            <a:endParaRPr lang="fr-FR"/>
          </a:p>
        </p:txBody>
      </p:sp>
    </p:spTree>
    <p:extLst>
      <p:ext uri="{BB962C8B-B14F-4D97-AF65-F5344CB8AC3E}">
        <p14:creationId xmlns:p14="http://schemas.microsoft.com/office/powerpoint/2010/main" val="32577801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903288" y="749300"/>
            <a:ext cx="4992687" cy="3744913"/>
          </a:xfrm>
          <a:ln/>
        </p:spPr>
      </p:sp>
      <p:sp>
        <p:nvSpPr>
          <p:cNvPr id="20483" name="Rectangle 3"/>
          <p:cNvSpPr>
            <a:spLocks noGrp="1" noChangeArrowheads="1"/>
          </p:cNvSpPr>
          <p:nvPr>
            <p:ph type="body" idx="1"/>
          </p:nvPr>
        </p:nvSpPr>
        <p:spPr bwMode="auto">
          <a:xfrm>
            <a:off x="679927" y="4743253"/>
            <a:ext cx="5439410" cy="4493020"/>
          </a:xfrm>
          <a:prstGeom prst="rect">
            <a:avLst/>
          </a:prstGeom>
          <a:noFill/>
          <a:ln>
            <a:miter lim="800000"/>
            <a:headEnd/>
            <a:tailEnd/>
          </a:ln>
        </p:spPr>
        <p:txBody>
          <a:bodyPr lIns="89514" tIns="44758" rIns="89514" bIns="44758"/>
          <a:lstStyle/>
          <a:p>
            <a:endParaRPr lang="fr-FR" altLang="fr-FR">
              <a:latin typeface="Times New Roman" pitchFamily="18" charset="0"/>
            </a:endParaRPr>
          </a:p>
        </p:txBody>
      </p:sp>
    </p:spTree>
    <p:extLst>
      <p:ext uri="{BB962C8B-B14F-4D97-AF65-F5344CB8AC3E}">
        <p14:creationId xmlns:p14="http://schemas.microsoft.com/office/powerpoint/2010/main" val="434613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xfrm>
            <a:off x="903288" y="749300"/>
            <a:ext cx="4992687" cy="3744913"/>
          </a:xfrm>
          <a:noFill/>
          <a:ln>
            <a:solidFill>
              <a:srgbClr val="000000"/>
            </a:solidFill>
            <a:miter lim="800000"/>
            <a:headEnd/>
            <a:tailEnd/>
          </a:ln>
        </p:spPr>
      </p:sp>
      <p:sp>
        <p:nvSpPr>
          <p:cNvPr id="2355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a:p>
        </p:txBody>
      </p:sp>
      <p:sp>
        <p:nvSpPr>
          <p:cNvPr id="23556" name="Espace réservé du numéro de diapositive 3"/>
          <p:cNvSpPr>
            <a:spLocks noGrp="1"/>
          </p:cNvSpPr>
          <p:nvPr>
            <p:ph type="sldNum" sz="quarter" idx="5"/>
          </p:nvPr>
        </p:nvSpPr>
        <p:spPr bwMode="auto">
          <a:noFill/>
          <a:ln>
            <a:miter lim="800000"/>
            <a:headEnd/>
            <a:tailEnd/>
          </a:ln>
        </p:spPr>
        <p:txBody>
          <a:bodyPr/>
          <a:lstStyle/>
          <a:p>
            <a:fld id="{BC107AB5-91AE-4BF1-BD3B-2C44960303C9}" type="slidenum">
              <a:rPr lang="fr-FR" altLang="fr-FR"/>
              <a:pPr/>
              <a:t>68</a:t>
            </a:fld>
            <a:endParaRPr lang="fr-FR" altLang="fr-FR"/>
          </a:p>
        </p:txBody>
      </p:sp>
    </p:spTree>
    <p:extLst>
      <p:ext uri="{BB962C8B-B14F-4D97-AF65-F5344CB8AC3E}">
        <p14:creationId xmlns:p14="http://schemas.microsoft.com/office/powerpoint/2010/main" val="299918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bwMode="auto">
          <a:xfrm>
            <a:off x="903288" y="749300"/>
            <a:ext cx="4992687" cy="3744913"/>
          </a:xfrm>
          <a:noFill/>
          <a:ln>
            <a:solidFill>
              <a:srgbClr val="000000"/>
            </a:solidFill>
            <a:miter lim="800000"/>
            <a:headEnd/>
            <a:tailEnd/>
          </a:ln>
        </p:spPr>
      </p:sp>
      <p:sp>
        <p:nvSpPr>
          <p:cNvPr id="2457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a:p>
        </p:txBody>
      </p:sp>
      <p:sp>
        <p:nvSpPr>
          <p:cNvPr id="24580" name="Espace réservé du numéro de diapositive 3"/>
          <p:cNvSpPr>
            <a:spLocks noGrp="1"/>
          </p:cNvSpPr>
          <p:nvPr>
            <p:ph type="sldNum" sz="quarter" idx="5"/>
          </p:nvPr>
        </p:nvSpPr>
        <p:spPr bwMode="auto">
          <a:noFill/>
          <a:ln>
            <a:miter lim="800000"/>
            <a:headEnd/>
            <a:tailEnd/>
          </a:ln>
        </p:spPr>
        <p:txBody>
          <a:bodyPr/>
          <a:lstStyle/>
          <a:p>
            <a:fld id="{CA322034-E786-4121-8C75-B765310D41C0}" type="slidenum">
              <a:rPr lang="fr-FR" altLang="fr-FR"/>
              <a:pPr/>
              <a:t>69</a:t>
            </a:fld>
            <a:endParaRPr lang="fr-FR" altLang="fr-FR"/>
          </a:p>
        </p:txBody>
      </p:sp>
    </p:spTree>
    <p:extLst>
      <p:ext uri="{BB962C8B-B14F-4D97-AF65-F5344CB8AC3E}">
        <p14:creationId xmlns:p14="http://schemas.microsoft.com/office/powerpoint/2010/main" val="808709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p:cNvSpPr>
            <a:spLocks noGrp="1" noRot="1" noChangeAspect="1" noTextEdit="1"/>
          </p:cNvSpPr>
          <p:nvPr>
            <p:ph type="sldImg"/>
          </p:nvPr>
        </p:nvSpPr>
        <p:spPr bwMode="auto">
          <a:xfrm>
            <a:off x="903288" y="749300"/>
            <a:ext cx="4992687" cy="3744913"/>
          </a:xfrm>
          <a:noFill/>
          <a:ln>
            <a:solidFill>
              <a:srgbClr val="000000"/>
            </a:solidFill>
            <a:miter lim="800000"/>
            <a:headEnd/>
            <a:tailEnd/>
          </a:ln>
        </p:spPr>
      </p:sp>
      <p:sp>
        <p:nvSpPr>
          <p:cNvPr id="2560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a:p>
        </p:txBody>
      </p:sp>
      <p:sp>
        <p:nvSpPr>
          <p:cNvPr id="25604" name="Espace réservé du numéro de diapositive 3"/>
          <p:cNvSpPr>
            <a:spLocks noGrp="1"/>
          </p:cNvSpPr>
          <p:nvPr>
            <p:ph type="sldNum" sz="quarter" idx="5"/>
          </p:nvPr>
        </p:nvSpPr>
        <p:spPr bwMode="auto">
          <a:noFill/>
          <a:ln>
            <a:miter lim="800000"/>
            <a:headEnd/>
            <a:tailEnd/>
          </a:ln>
        </p:spPr>
        <p:txBody>
          <a:bodyPr/>
          <a:lstStyle/>
          <a:p>
            <a:fld id="{1EE63FBA-D9F6-42B6-B66E-8617EA9EB140}" type="slidenum">
              <a:rPr lang="fr-FR" altLang="fr-FR"/>
              <a:pPr/>
              <a:t>70</a:t>
            </a:fld>
            <a:endParaRPr lang="fr-FR" altLang="fr-FR"/>
          </a:p>
        </p:txBody>
      </p:sp>
    </p:spTree>
    <p:extLst>
      <p:ext uri="{BB962C8B-B14F-4D97-AF65-F5344CB8AC3E}">
        <p14:creationId xmlns:p14="http://schemas.microsoft.com/office/powerpoint/2010/main" val="2909309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xfrm>
            <a:off x="903288" y="749300"/>
            <a:ext cx="4992687" cy="3744913"/>
          </a:xfrm>
          <a:noFill/>
          <a:ln>
            <a:solidFill>
              <a:srgbClr val="000000"/>
            </a:solidFill>
            <a:miter lim="800000"/>
            <a:headEnd/>
            <a:tailEnd/>
          </a:ln>
        </p:spPr>
      </p:sp>
      <p:sp>
        <p:nvSpPr>
          <p:cNvPr id="2662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a:p>
        </p:txBody>
      </p:sp>
      <p:sp>
        <p:nvSpPr>
          <p:cNvPr id="26628" name="Espace réservé du numéro de diapositive 3"/>
          <p:cNvSpPr>
            <a:spLocks noGrp="1"/>
          </p:cNvSpPr>
          <p:nvPr>
            <p:ph type="sldNum" sz="quarter" idx="5"/>
          </p:nvPr>
        </p:nvSpPr>
        <p:spPr bwMode="auto">
          <a:noFill/>
          <a:ln>
            <a:miter lim="800000"/>
            <a:headEnd/>
            <a:tailEnd/>
          </a:ln>
        </p:spPr>
        <p:txBody>
          <a:bodyPr/>
          <a:lstStyle/>
          <a:p>
            <a:fld id="{C059240F-85DC-41B9-81E5-ECE1C72AD6E4}" type="slidenum">
              <a:rPr lang="fr-FR" altLang="fr-FR"/>
              <a:pPr/>
              <a:t>72</a:t>
            </a:fld>
            <a:endParaRPr lang="fr-FR" altLang="fr-FR"/>
          </a:p>
        </p:txBody>
      </p:sp>
    </p:spTree>
    <p:extLst>
      <p:ext uri="{BB962C8B-B14F-4D97-AF65-F5344CB8AC3E}">
        <p14:creationId xmlns:p14="http://schemas.microsoft.com/office/powerpoint/2010/main" val="1820986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Espace réservé de l'image des diapositives 1"/>
          <p:cNvSpPr>
            <a:spLocks noGrp="1" noRot="1" noChangeAspect="1" noTextEdit="1"/>
          </p:cNvSpPr>
          <p:nvPr>
            <p:ph type="sldImg"/>
          </p:nvPr>
        </p:nvSpPr>
        <p:spPr bwMode="auto">
          <a:xfrm>
            <a:off x="903288" y="749300"/>
            <a:ext cx="4992687" cy="3744913"/>
          </a:xfrm>
          <a:noFill/>
          <a:ln>
            <a:solidFill>
              <a:srgbClr val="000000"/>
            </a:solidFill>
            <a:miter lim="800000"/>
            <a:headEnd/>
            <a:tailEnd/>
          </a:ln>
        </p:spPr>
      </p:sp>
      <p:sp>
        <p:nvSpPr>
          <p:cNvPr id="286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a:p>
        </p:txBody>
      </p:sp>
      <p:sp>
        <p:nvSpPr>
          <p:cNvPr id="28676" name="Espace réservé du numéro de diapositive 3"/>
          <p:cNvSpPr>
            <a:spLocks noGrp="1"/>
          </p:cNvSpPr>
          <p:nvPr>
            <p:ph type="sldNum" sz="quarter" idx="5"/>
          </p:nvPr>
        </p:nvSpPr>
        <p:spPr bwMode="auto">
          <a:noFill/>
          <a:ln>
            <a:miter lim="800000"/>
            <a:headEnd/>
            <a:tailEnd/>
          </a:ln>
        </p:spPr>
        <p:txBody>
          <a:bodyPr/>
          <a:lstStyle/>
          <a:p>
            <a:fld id="{9436B41A-E71F-42D0-A51B-B93D7A1CD68F}" type="slidenum">
              <a:rPr lang="fr-FR" altLang="fr-FR"/>
              <a:pPr/>
              <a:t>73</a:t>
            </a:fld>
            <a:endParaRPr lang="fr-FR" altLang="fr-FR"/>
          </a:p>
        </p:txBody>
      </p:sp>
    </p:spTree>
    <p:extLst>
      <p:ext uri="{BB962C8B-B14F-4D97-AF65-F5344CB8AC3E}">
        <p14:creationId xmlns:p14="http://schemas.microsoft.com/office/powerpoint/2010/main" val="4164617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bwMode="auto">
          <a:xfrm>
            <a:off x="903288" y="749300"/>
            <a:ext cx="4992687" cy="3744913"/>
          </a:xfrm>
          <a:noFill/>
          <a:ln>
            <a:solidFill>
              <a:srgbClr val="000000"/>
            </a:solidFill>
            <a:miter lim="800000"/>
            <a:headEnd/>
            <a:tailEnd/>
          </a:ln>
        </p:spPr>
      </p:sp>
      <p:sp>
        <p:nvSpPr>
          <p:cNvPr id="296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a:p>
        </p:txBody>
      </p:sp>
      <p:sp>
        <p:nvSpPr>
          <p:cNvPr id="29700" name="Espace réservé du numéro de diapositive 3"/>
          <p:cNvSpPr>
            <a:spLocks noGrp="1"/>
          </p:cNvSpPr>
          <p:nvPr>
            <p:ph type="sldNum" sz="quarter" idx="5"/>
          </p:nvPr>
        </p:nvSpPr>
        <p:spPr bwMode="auto">
          <a:noFill/>
          <a:ln>
            <a:miter lim="800000"/>
            <a:headEnd/>
            <a:tailEnd/>
          </a:ln>
        </p:spPr>
        <p:txBody>
          <a:bodyPr/>
          <a:lstStyle/>
          <a:p>
            <a:fld id="{6E316A3C-C8FB-452A-B1DE-C30BCDB4024D}" type="slidenum">
              <a:rPr lang="fr-FR" altLang="fr-FR"/>
              <a:pPr/>
              <a:t>74</a:t>
            </a:fld>
            <a:endParaRPr lang="fr-FR" altLang="fr-FR"/>
          </a:p>
        </p:txBody>
      </p:sp>
    </p:spTree>
    <p:extLst>
      <p:ext uri="{BB962C8B-B14F-4D97-AF65-F5344CB8AC3E}">
        <p14:creationId xmlns:p14="http://schemas.microsoft.com/office/powerpoint/2010/main" val="4226831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bwMode="auto">
          <a:xfrm>
            <a:off x="903288" y="749300"/>
            <a:ext cx="4992687" cy="3744913"/>
          </a:xfrm>
          <a:noFill/>
          <a:ln>
            <a:solidFill>
              <a:srgbClr val="000000"/>
            </a:solidFill>
            <a:miter lim="800000"/>
            <a:headEnd/>
            <a:tailEnd/>
          </a:ln>
        </p:spPr>
      </p:sp>
      <p:sp>
        <p:nvSpPr>
          <p:cNvPr id="296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a:p>
        </p:txBody>
      </p:sp>
      <p:sp>
        <p:nvSpPr>
          <p:cNvPr id="29700" name="Espace réservé du numéro de diapositive 3"/>
          <p:cNvSpPr>
            <a:spLocks noGrp="1"/>
          </p:cNvSpPr>
          <p:nvPr>
            <p:ph type="sldNum" sz="quarter" idx="5"/>
          </p:nvPr>
        </p:nvSpPr>
        <p:spPr bwMode="auto">
          <a:noFill/>
          <a:ln>
            <a:miter lim="800000"/>
            <a:headEnd/>
            <a:tailEnd/>
          </a:ln>
        </p:spPr>
        <p:txBody>
          <a:bodyPr/>
          <a:lstStyle/>
          <a:p>
            <a:fld id="{6E316A3C-C8FB-452A-B1DE-C30BCDB4024D}" type="slidenum">
              <a:rPr lang="fr-FR" altLang="fr-FR"/>
              <a:pPr/>
              <a:t>75</a:t>
            </a:fld>
            <a:endParaRPr lang="fr-FR" altLang="fr-FR"/>
          </a:p>
        </p:txBody>
      </p:sp>
    </p:spTree>
    <p:extLst>
      <p:ext uri="{BB962C8B-B14F-4D97-AF65-F5344CB8AC3E}">
        <p14:creationId xmlns:p14="http://schemas.microsoft.com/office/powerpoint/2010/main" val="42268319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bwMode="auto">
          <a:xfrm>
            <a:off x="903288" y="749300"/>
            <a:ext cx="4992687" cy="3744913"/>
          </a:xfrm>
          <a:noFill/>
          <a:ln>
            <a:solidFill>
              <a:srgbClr val="000000"/>
            </a:solidFill>
            <a:miter lim="800000"/>
            <a:headEnd/>
            <a:tailEnd/>
          </a:ln>
        </p:spPr>
      </p:sp>
      <p:sp>
        <p:nvSpPr>
          <p:cNvPr id="296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a:p>
        </p:txBody>
      </p:sp>
      <p:sp>
        <p:nvSpPr>
          <p:cNvPr id="29700" name="Espace réservé du numéro de diapositive 3"/>
          <p:cNvSpPr>
            <a:spLocks noGrp="1"/>
          </p:cNvSpPr>
          <p:nvPr>
            <p:ph type="sldNum" sz="quarter" idx="5"/>
          </p:nvPr>
        </p:nvSpPr>
        <p:spPr bwMode="auto">
          <a:noFill/>
          <a:ln>
            <a:miter lim="800000"/>
            <a:headEnd/>
            <a:tailEnd/>
          </a:ln>
        </p:spPr>
        <p:txBody>
          <a:bodyPr/>
          <a:lstStyle/>
          <a:p>
            <a:fld id="{6E316A3C-C8FB-452A-B1DE-C30BCDB4024D}" type="slidenum">
              <a:rPr lang="fr-FR" altLang="fr-FR"/>
              <a:pPr/>
              <a:t>76</a:t>
            </a:fld>
            <a:endParaRPr lang="fr-FR" altLang="fr-FR"/>
          </a:p>
        </p:txBody>
      </p:sp>
    </p:spTree>
    <p:extLst>
      <p:ext uri="{BB962C8B-B14F-4D97-AF65-F5344CB8AC3E}">
        <p14:creationId xmlns:p14="http://schemas.microsoft.com/office/powerpoint/2010/main" val="42268319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bwMode="auto">
          <a:xfrm>
            <a:off x="903288" y="749300"/>
            <a:ext cx="4992687" cy="3744913"/>
          </a:xfrm>
          <a:noFill/>
          <a:ln>
            <a:solidFill>
              <a:srgbClr val="000000"/>
            </a:solidFill>
            <a:miter lim="800000"/>
            <a:headEnd/>
            <a:tailEnd/>
          </a:ln>
        </p:spPr>
      </p:sp>
      <p:sp>
        <p:nvSpPr>
          <p:cNvPr id="296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a:p>
        </p:txBody>
      </p:sp>
      <p:sp>
        <p:nvSpPr>
          <p:cNvPr id="29700" name="Espace réservé du numéro de diapositive 3"/>
          <p:cNvSpPr>
            <a:spLocks noGrp="1"/>
          </p:cNvSpPr>
          <p:nvPr>
            <p:ph type="sldNum" sz="quarter" idx="5"/>
          </p:nvPr>
        </p:nvSpPr>
        <p:spPr bwMode="auto">
          <a:noFill/>
          <a:ln>
            <a:miter lim="800000"/>
            <a:headEnd/>
            <a:tailEnd/>
          </a:ln>
        </p:spPr>
        <p:txBody>
          <a:bodyPr/>
          <a:lstStyle/>
          <a:p>
            <a:fld id="{6E316A3C-C8FB-452A-B1DE-C30BCDB4024D}" type="slidenum">
              <a:rPr lang="fr-FR" altLang="fr-FR"/>
              <a:pPr/>
              <a:t>77</a:t>
            </a:fld>
            <a:endParaRPr lang="fr-FR" altLang="fr-FR"/>
          </a:p>
        </p:txBody>
      </p:sp>
    </p:spTree>
    <p:extLst>
      <p:ext uri="{BB962C8B-B14F-4D97-AF65-F5344CB8AC3E}">
        <p14:creationId xmlns:p14="http://schemas.microsoft.com/office/powerpoint/2010/main" val="4226831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9B26CD33-4337-4529-948A-94F6960B2374}" type="slidenum">
              <a:rPr lang="fr-FR" smtClean="0"/>
              <a:pPr/>
              <a:t>8</a:t>
            </a:fld>
            <a:endParaRPr lang="fr-FR"/>
          </a:p>
        </p:txBody>
      </p:sp>
    </p:spTree>
    <p:extLst>
      <p:ext uri="{BB962C8B-B14F-4D97-AF65-F5344CB8AC3E}">
        <p14:creationId xmlns:p14="http://schemas.microsoft.com/office/powerpoint/2010/main" val="40898514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xfrm>
            <a:off x="903288" y="749300"/>
            <a:ext cx="4992687" cy="3744913"/>
          </a:xfrm>
          <a:noFill/>
          <a:ln>
            <a:solidFill>
              <a:srgbClr val="000000"/>
            </a:solidFill>
            <a:miter lim="800000"/>
            <a:headEnd/>
            <a:tailEnd/>
          </a:ln>
        </p:spPr>
      </p:sp>
      <p:sp>
        <p:nvSpPr>
          <p:cNvPr id="2355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FR" altLang="fr-FR"/>
          </a:p>
        </p:txBody>
      </p:sp>
      <p:sp>
        <p:nvSpPr>
          <p:cNvPr id="23556" name="Espace réservé du numéro de diapositive 3"/>
          <p:cNvSpPr>
            <a:spLocks noGrp="1"/>
          </p:cNvSpPr>
          <p:nvPr>
            <p:ph type="sldNum" sz="quarter" idx="5"/>
          </p:nvPr>
        </p:nvSpPr>
        <p:spPr bwMode="auto">
          <a:noFill/>
          <a:ln>
            <a:miter lim="800000"/>
            <a:headEnd/>
            <a:tailEnd/>
          </a:ln>
        </p:spPr>
        <p:txBody>
          <a:bodyPr/>
          <a:lstStyle/>
          <a:p>
            <a:fld id="{BC107AB5-91AE-4BF1-BD3B-2C44960303C9}" type="slidenum">
              <a:rPr lang="fr-FR" altLang="fr-FR"/>
              <a:pPr/>
              <a:t>78</a:t>
            </a:fld>
            <a:endParaRPr lang="fr-FR" altLang="fr-FR"/>
          </a:p>
        </p:txBody>
      </p:sp>
    </p:spTree>
    <p:extLst>
      <p:ext uri="{BB962C8B-B14F-4D97-AF65-F5344CB8AC3E}">
        <p14:creationId xmlns:p14="http://schemas.microsoft.com/office/powerpoint/2010/main" val="29991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9B26CD33-4337-4529-948A-94F6960B2374}" type="slidenum">
              <a:rPr lang="fr-FR" smtClean="0"/>
              <a:pPr/>
              <a:t>9</a:t>
            </a:fld>
            <a:endParaRPr lang="fr-FR"/>
          </a:p>
        </p:txBody>
      </p:sp>
    </p:spTree>
    <p:extLst>
      <p:ext uri="{BB962C8B-B14F-4D97-AF65-F5344CB8AC3E}">
        <p14:creationId xmlns:p14="http://schemas.microsoft.com/office/powerpoint/2010/main" val="4089851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9B26CD33-4337-4529-948A-94F6960B2374}" type="slidenum">
              <a:rPr lang="fr-FR" smtClean="0"/>
              <a:pPr/>
              <a:t>29</a:t>
            </a:fld>
            <a:endParaRPr lang="fr-FR"/>
          </a:p>
        </p:txBody>
      </p:sp>
    </p:spTree>
    <p:extLst>
      <p:ext uri="{BB962C8B-B14F-4D97-AF65-F5344CB8AC3E}">
        <p14:creationId xmlns:p14="http://schemas.microsoft.com/office/powerpoint/2010/main" val="4089851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9B26CD33-4337-4529-948A-94F6960B2374}" type="slidenum">
              <a:rPr lang="fr-FR" smtClean="0"/>
              <a:pPr/>
              <a:t>34</a:t>
            </a:fld>
            <a:endParaRPr lang="fr-FR"/>
          </a:p>
        </p:txBody>
      </p:sp>
    </p:spTree>
    <p:extLst>
      <p:ext uri="{BB962C8B-B14F-4D97-AF65-F5344CB8AC3E}">
        <p14:creationId xmlns:p14="http://schemas.microsoft.com/office/powerpoint/2010/main" val="4089851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9B26CD33-4337-4529-948A-94F6960B2374}" type="slidenum">
              <a:rPr lang="fr-FR" smtClean="0"/>
              <a:pPr/>
              <a:t>35</a:t>
            </a:fld>
            <a:endParaRPr lang="fr-FR"/>
          </a:p>
        </p:txBody>
      </p:sp>
    </p:spTree>
    <p:extLst>
      <p:ext uri="{BB962C8B-B14F-4D97-AF65-F5344CB8AC3E}">
        <p14:creationId xmlns:p14="http://schemas.microsoft.com/office/powerpoint/2010/main" val="4089851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9B26CD33-4337-4529-948A-94F6960B2374}" type="slidenum">
              <a:rPr lang="fr-FR" smtClean="0"/>
              <a:pPr/>
              <a:t>45</a:t>
            </a:fld>
            <a:endParaRPr lang="fr-FR"/>
          </a:p>
        </p:txBody>
      </p:sp>
    </p:spTree>
    <p:extLst>
      <p:ext uri="{BB962C8B-B14F-4D97-AF65-F5344CB8AC3E}">
        <p14:creationId xmlns:p14="http://schemas.microsoft.com/office/powerpoint/2010/main" val="2385591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FR"/>
          </a:p>
        </p:txBody>
      </p:sp>
      <p:sp>
        <p:nvSpPr>
          <p:cNvPr id="4" name="Slide Number Placeholder 3"/>
          <p:cNvSpPr>
            <a:spLocks noGrp="1"/>
          </p:cNvSpPr>
          <p:nvPr>
            <p:ph type="sldNum" sz="quarter" idx="10"/>
          </p:nvPr>
        </p:nvSpPr>
        <p:spPr/>
        <p:txBody>
          <a:bodyPr/>
          <a:lstStyle/>
          <a:p>
            <a:fld id="{9B26CD33-4337-4529-948A-94F6960B2374}" type="slidenum">
              <a:rPr lang="fr-FR" smtClean="0"/>
              <a:pPr/>
              <a:t>47</a:t>
            </a:fld>
            <a:endParaRPr lang="fr-FR"/>
          </a:p>
        </p:txBody>
      </p:sp>
    </p:spTree>
    <p:extLst>
      <p:ext uri="{BB962C8B-B14F-4D97-AF65-F5344CB8AC3E}">
        <p14:creationId xmlns:p14="http://schemas.microsoft.com/office/powerpoint/2010/main" val="2385591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03288" y="749300"/>
            <a:ext cx="4992687" cy="3744913"/>
          </a:xfrm>
          <a:ln cap="flat"/>
        </p:spPr>
      </p:sp>
    </p:spTree>
    <p:extLst>
      <p:ext uri="{BB962C8B-B14F-4D97-AF65-F5344CB8AC3E}">
        <p14:creationId xmlns:p14="http://schemas.microsoft.com/office/powerpoint/2010/main" val="694059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541EDBDD-5FB7-41A9-8D9D-7A4FE3083757}" type="datetime1">
              <a:rPr lang="fr-FR" smtClean="0"/>
              <a:pPr/>
              <a:t>22/11/2018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DFD5D7C-5533-4C87-9B74-805BA35A39D4}"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082FDD35-811C-4C1B-B98D-A03476D8CFBD}" type="datetime1">
              <a:rPr lang="fr-FR" smtClean="0"/>
              <a:pPr/>
              <a:t>22/11/2018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DFD5D7C-5533-4C87-9B74-805BA35A39D4}"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C97CD388-7691-45E5-BA20-FD4F83688EFE}" type="datetime1">
              <a:rPr lang="fr-FR" smtClean="0"/>
              <a:pPr/>
              <a:t>22/11/2018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DFD5D7C-5533-4C87-9B74-805BA35A39D4}"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uverture de l'album">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eaLnBrk="1" latinLnBrk="0" hangingPunct="1">
              <a:defRPr kumimoji="0" lang="fr-FR"/>
            </a:lvl1pPr>
            <a:extLst/>
          </a:lstStyle>
          <a:p>
            <a:r>
              <a:rPr kumimoji="0" lang="fr-FR"/>
              <a:t>Cliquez pour ajouter le titre de l'album photo</a:t>
            </a:r>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eaLnBrk="1" latinLnBrk="0" hangingPunct="1">
              <a:spcBef>
                <a:spcPct val="20000"/>
              </a:spcBef>
              <a:buFontTx/>
              <a:buNone/>
              <a:defRPr kumimoji="0" lang="fr-FR" sz="1800" i="0" baseline="0">
                <a:solidFill>
                  <a:schemeClr val="tx1"/>
                </a:solidFill>
                <a:latin typeface="+mn-lt"/>
                <a:ea typeface="+mn-ea"/>
                <a:cs typeface="+mn-cs"/>
              </a:defRPr>
            </a:lvl1pPr>
            <a:extLst/>
          </a:lstStyle>
          <a:p>
            <a:pPr lvl="0"/>
            <a:r>
              <a:rPr kumimoji="0" lang="fr-FR"/>
              <a:t>Cliquez pour ajouter la date et d'autres informations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eaLnBrk="1" latinLnBrk="0" hangingPunct="1"/>
            <a:r>
              <a:rPr lang="fr-FR"/>
              <a:t>Cliquez sur l'icône pour ajouter une image</a:t>
            </a:r>
            <a:endParaRPr/>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fr-FR"/>
          </a:p>
        </p:txBody>
      </p:sp>
      <p:sp>
        <p:nvSpPr>
          <p:cNvPr id="11" name="Rectangle 10"/>
          <p:cNvSpPr>
            <a:spLocks noGrp="1"/>
          </p:cNvSpPr>
          <p:nvPr>
            <p:ph type="dt" sz="half" idx="12"/>
          </p:nvPr>
        </p:nvSpPr>
        <p:spPr/>
        <p:txBody>
          <a:bodyPr/>
          <a:lstStyle/>
          <a:p>
            <a:fld id="{12FAC7B2-ADDB-439E-B486-F044A2F06C4A}" type="datetime1">
              <a:rPr kumimoji="0" lang="fr-FR" sz="1200" smtClean="0">
                <a:solidFill>
                  <a:schemeClr val="tx2"/>
                </a:solidFill>
              </a:rPr>
              <a:pPr/>
              <a:t>22/11/2018</a:t>
            </a:fld>
            <a:endParaRPr kumimoji="0" lang="fr-FR"/>
          </a:p>
        </p:txBody>
      </p:sp>
      <p:sp>
        <p:nvSpPr>
          <p:cNvPr id="12" name="Rectangle 11"/>
          <p:cNvSpPr>
            <a:spLocks noGrp="1"/>
          </p:cNvSpPr>
          <p:nvPr>
            <p:ph type="sldNum" sz="quarter" idx="13"/>
          </p:nvPr>
        </p:nvSpPr>
        <p:spPr/>
        <p:txBody>
          <a:bodyPr/>
          <a:lstStyle/>
          <a:p>
            <a:pPr algn="r"/>
            <a:fld id="{F99EC173-99AE-4773-AB25-02E469A13EAE}" type="slidenum">
              <a:rPr kumimoji="0" lang="fr-FR" sz="1200">
                <a:solidFill>
                  <a:schemeClr val="tx2"/>
                </a:solidFill>
              </a:rPr>
              <a:pPr algn="r"/>
              <a:t>‹N°›</a:t>
            </a:fld>
            <a:endParaRPr kumimoji="0" lang="fr-FR"/>
          </a:p>
        </p:txBody>
      </p:sp>
      <p:sp>
        <p:nvSpPr>
          <p:cNvPr id="13" name="Rectangle 12"/>
          <p:cNvSpPr>
            <a:spLocks noGrp="1"/>
          </p:cNvSpPr>
          <p:nvPr>
            <p:ph type="ftr" sz="quarter" idx="14"/>
          </p:nvPr>
        </p:nvSpPr>
        <p:spPr/>
        <p:txBody>
          <a:bodyPr/>
          <a:lstStyle/>
          <a:p>
            <a:endParaRPr kumimoji="0" lang="fr-F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AEE156A6-ED17-4B7F-ACE3-A9FAA0F61946}" type="datetime1">
              <a:rPr lang="fr-FR" smtClean="0"/>
              <a:pPr/>
              <a:t>22/11/2018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DFD5D7C-5533-4C87-9B74-805BA35A39D4}"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BB66ECFE-6CAB-4C6C-8F8D-385E1BA974AB}" type="datetime1">
              <a:rPr lang="fr-FR" smtClean="0"/>
              <a:pPr/>
              <a:t>22/11/2018</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DFD5D7C-5533-4C87-9B74-805BA35A39D4}"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DE2846F8-53C9-4AE6-B929-27C5DA792386}" type="datetime1">
              <a:rPr lang="fr-FR" smtClean="0"/>
              <a:pPr/>
              <a:t>22/11/2018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DFD5D7C-5533-4C87-9B74-805BA35A39D4}"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8A965E8-FA21-4B6F-B5C0-B08DD51827B4}" type="datetime1">
              <a:rPr lang="fr-FR" smtClean="0"/>
              <a:pPr/>
              <a:t>22/11/2018</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DFD5D7C-5533-4C87-9B74-805BA35A39D4}"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B8FDB6FD-1022-4EB6-82DF-6BC957D72318}" type="datetime1">
              <a:rPr lang="fr-FR" smtClean="0"/>
              <a:pPr/>
              <a:t>22/11/2018</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DFD5D7C-5533-4C87-9B74-805BA35A39D4}"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70D1B54-C8E5-4521-AE1C-426F0351B557}" type="datetime1">
              <a:rPr lang="fr-FR" smtClean="0"/>
              <a:pPr/>
              <a:t>22/11/2018</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DFD5D7C-5533-4C87-9B74-805BA35A39D4}"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395A495C-F4D3-4CAD-B126-0C2D66F9B349}" type="datetime1">
              <a:rPr lang="fr-FR" smtClean="0"/>
              <a:pPr/>
              <a:t>22/11/2018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DFD5D7C-5533-4C87-9B74-805BA35A39D4}"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24CFFA-EC30-400B-A6EB-D44A223AB641}" type="datetime1">
              <a:rPr lang="fr-FR" smtClean="0"/>
              <a:pPr/>
              <a:t>22/11/2018</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DFD5D7C-5533-4C87-9B74-805BA35A39D4}"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A7C341-5DF9-443B-888E-D45882F7DE6F}" type="datetime1">
              <a:rPr lang="fr-FR" smtClean="0"/>
              <a:pPr/>
              <a:t>22/11/2018</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FD5D7C-5533-4C87-9B74-805BA35A39D4}"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2.xml"/><Relationship Id="rId1" Type="http://schemas.openxmlformats.org/officeDocument/2006/relationships/video" Target="file:///\\PAPYRUS\Partage\Vie%20statutaire\AG\AG%202018\vlc-record-2018-11-21-13h38m04s-Temoignage%20Emmanuel%20AG%202018.mov-.mp4" TargetMode="Externa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2.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2.xm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oleObject" Target="file:///\\PAPYRUS\Partage\Budget%20-%20stat\Suivi%20budg&#233;taire\Sept-aout%202018\Sept%2017%20-%20ao&#251;t%2018%20comparaison.xlsx!Comparaison!L42C1:L50C9"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chart" Target="../charts/chart1.xml"/><Relationship Id="rId4" Type="http://schemas.openxmlformats.org/officeDocument/2006/relationships/image" Target="../media/image47.emf"/></Relationships>
</file>

<file path=ppt/slides/_rels/slide32.xml.rels><?xml version="1.0" encoding="UTF-8" standalone="yes"?>
<Relationships xmlns="http://schemas.openxmlformats.org/package/2006/relationships"><Relationship Id="rId3" Type="http://schemas.openxmlformats.org/officeDocument/2006/relationships/oleObject" Target="file:///\\PAPYRUS\Partage\Budget%20-%20stat\Suivi%20budg&#233;taire\Sept-aout%202018\Sept%2017%20-%20ao&#251;t%2018%20comparaison.xlsx!Comparaison!%5bSept%2017%20-%20ao&#251;t%2018%20comparaison.xlsx%5dComparaison%20Graphique%202"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9.emf"/><Relationship Id="rId5" Type="http://schemas.openxmlformats.org/officeDocument/2006/relationships/oleObject" Target="file:///\\PAPYRUS\Partage\Budget%20-%20stat\Suivi%20budg&#233;taire\Sept-aout%202018\Sept%2017%20-%20ao&#251;t%2018%20comparaison.xlsx!Comparaison!L52C1:L58C8" TargetMode="External"/><Relationship Id="rId4" Type="http://schemas.openxmlformats.org/officeDocument/2006/relationships/image" Target="../media/image48.emf"/></Relationships>
</file>

<file path=ppt/slides/_rels/slide33.xml.rels><?xml version="1.0" encoding="UTF-8" standalone="yes"?>
<Relationships xmlns="http://schemas.openxmlformats.org/package/2006/relationships"><Relationship Id="rId3" Type="http://schemas.openxmlformats.org/officeDocument/2006/relationships/oleObject" Target="file:///\\PAPYRUS\Partage\Budget%20-%20stat\Suivi%20budg&#233;taire\Sept-aout%202018\Sept%2017%20-%20ao&#251;t%2018%20comparaison.xlsx!Comparaison!%5bSept%2017%20-%20ao&#251;t%2018%20comparaison.xlsx%5dComparaison%20Graphique%203"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51.emf"/><Relationship Id="rId5" Type="http://schemas.openxmlformats.org/officeDocument/2006/relationships/oleObject" Target="file:///\\PAPYRUS\Partage\Budget%20-%20stat\Suivi%20budg&#233;taire\Sept-aout%202018\Sept%2017%20-%20ao&#251;t%2018%20comparaison.xlsx!Comparaison!L62C1:L68C8" TargetMode="External"/><Relationship Id="rId4" Type="http://schemas.openxmlformats.org/officeDocument/2006/relationships/image" Target="../media/image50.emf"/></Relationships>
</file>

<file path=ppt/slides/_rels/slide3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jpeg"/><Relationship Id="rId2" Type="http://schemas.openxmlformats.org/officeDocument/2006/relationships/image" Target="../media/image54.png"/><Relationship Id="rId1" Type="http://schemas.openxmlformats.org/officeDocument/2006/relationships/slideLayout" Target="../slideLayouts/slideLayout8.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62.png"/><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3.png"/><Relationship Id="rId1" Type="http://schemas.openxmlformats.org/officeDocument/2006/relationships/slideLayout" Target="../slideLayouts/slideLayout8.xml"/><Relationship Id="rId5" Type="http://schemas.openxmlformats.org/officeDocument/2006/relationships/image" Target="../media/image64.jpe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file:///\\PAPYRUS\Partage\Budget%20-%20stat\Budget%202018-2019\Cloture%202017-2018\Cloture%202017-2018.xlsx!Feuil1!%5bCloture%202017-2018.xlsx%5dFeuil1%20Graphique%205" TargetMode="Externa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70.emf"/></Relationships>
</file>

<file path=ppt/slides/_rels/slide51.xml.rels><?xml version="1.0" encoding="UTF-8" standalone="yes"?>
<Relationships xmlns="http://schemas.openxmlformats.org/package/2006/relationships"><Relationship Id="rId3" Type="http://schemas.openxmlformats.org/officeDocument/2006/relationships/oleObject" Target="file:///\\PAPYRUS\Partage\Budget%20-%20stat\Budget%202018-2019\Cloture%202017-2018\Cloture%202017-2018.xlsx!Feuil1!%5bCloture%202017-2018.xlsx%5dFeuil1%20Graphique%204" TargetMode="Externa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71.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oleObject" Target="file:///\\PAPYRUS\Partage\Budget%20-%20stat\Budget%202018-2019\pr&#233;visionnel%202018%202019%20v%2031%2010%202018.xlsx!Cpte%20de%20resultat!L18C1:L35C5" TargetMode="Externa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73.emf"/><Relationship Id="rId5" Type="http://schemas.openxmlformats.org/officeDocument/2006/relationships/oleObject" Target="file:///\\PAPYRUS\Partage\Budget%20-%20stat\Budget%202018-2019\pr&#233;visionnel%202018%202019%20v%2031%2010%202018.xlsx!Cpte%20de%20resultat!L12C1:L16C5" TargetMode="External"/><Relationship Id="rId4" Type="http://schemas.openxmlformats.org/officeDocument/2006/relationships/image" Target="../media/image72.emf"/></Relationships>
</file>

<file path=ppt/slides/_rels/slide61.xml.rels><?xml version="1.0" encoding="UTF-8" standalone="yes"?>
<Relationships xmlns="http://schemas.openxmlformats.org/package/2006/relationships"><Relationship Id="rId3" Type="http://schemas.openxmlformats.org/officeDocument/2006/relationships/oleObject" Target="file:///\\PAPYRUS\Partage\Budget%20-%20stat\Budget%202018-2019\pr&#233;visionnel%202018%202019%20v%2031%2010%202018.xlsx!Cpte%20de%20resultat!L37C1:L59C5" TargetMode="External"/><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74.emf"/></Relationships>
</file>

<file path=ppt/slides/_rels/slide62.xml.rels><?xml version="1.0" encoding="UTF-8" standalone="yes"?>
<Relationships xmlns="http://schemas.openxmlformats.org/package/2006/relationships"><Relationship Id="rId3" Type="http://schemas.openxmlformats.org/officeDocument/2006/relationships/oleObject" Target="file:///\\PAPYRUS\Directeur\Admini%20Finances\DONS\Dons%20exceptionnels\Recap%20par%20ann&#233;e\Dons%20excep%202018%20au%2019%20octobre%202018.xlsx!Invest%20pr&#233;visionnels%2018-19!%5bDons%20excep%202018%20au%2019%20octobre%202018.xlsx%5dInvest%20pr&#233;visionnels%2018-19%20Graphique%201" TargetMode="External"/><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75.emf"/></Relationships>
</file>

<file path=ppt/slides/_rels/slide63.xml.rels><?xml version="1.0" encoding="UTF-8" standalone="yes"?>
<Relationships xmlns="http://schemas.openxmlformats.org/package/2006/relationships"><Relationship Id="rId3" Type="http://schemas.openxmlformats.org/officeDocument/2006/relationships/oleObject" Target="file:///\\PAPYRUS\Directeur\Admini%20Finances\DONS\Dons%20exceptionnels\Recap%20par%20ann&#233;e\Dons%20excep%202018%20au%2019%20octobre%202018.xlsx!Invest%20pr&#233;visionnels%2018-19!L37C1:L48C5" TargetMode="External"/><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76.emf"/></Relationships>
</file>

<file path=ppt/slides/_rels/slide64.xml.rels><?xml version="1.0" encoding="UTF-8" standalone="yes"?>
<Relationships xmlns="http://schemas.openxmlformats.org/package/2006/relationships"><Relationship Id="rId3" Type="http://schemas.openxmlformats.org/officeDocument/2006/relationships/oleObject" Target="file:///\\PAPYRUS\Directeur\Admini%20Finances\DONS\Dons%20exceptionnels\Recap%20par%20ann&#233;e\Dons%20excep%202018%20au%2017%20septembre%202018.xlsx!Invest%20pr&#233;visionnels%2018-19!L29C1:L36C5" TargetMode="Externa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78.emf"/><Relationship Id="rId5" Type="http://schemas.openxmlformats.org/officeDocument/2006/relationships/oleObject" Target="file:///\\PAPYRUS\Directeur\Admini%20Finances\DONS\Dons%20exceptionnels\Recap%20par%20ann&#233;e\Dons%20excep%202018%20au%2017%20septembre%202018.xlsx!Invest%20pr&#233;visionnels%2018-19!L49C1:L56C5" TargetMode="External"/><Relationship Id="rId4" Type="http://schemas.openxmlformats.org/officeDocument/2006/relationships/image" Target="../media/image77.emf"/></Relationships>
</file>

<file path=ppt/slides/_rels/slide6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79.jpeg"/></Relationships>
</file>

<file path=ppt/slides/_rels/slide7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1000" b="-1000"/>
          </a:stretch>
        </a:blipFill>
        <a:effectLst/>
      </p:bgPr>
    </p:bg>
    <p:spTree>
      <p:nvGrpSpPr>
        <p:cNvPr id="1" name=""/>
        <p:cNvGrpSpPr/>
        <p:nvPr/>
      </p:nvGrpSpPr>
      <p:grpSpPr>
        <a:xfrm>
          <a:off x="0" y="0"/>
          <a:ext cx="0" cy="0"/>
          <a:chOff x="0" y="0"/>
          <a:chExt cx="0" cy="0"/>
        </a:xfrm>
      </p:grpSpPr>
      <p:sp>
        <p:nvSpPr>
          <p:cNvPr id="2" name="Rectangle 1"/>
          <p:cNvSpPr>
            <a:spLocks noGrp="1"/>
          </p:cNvSpPr>
          <p:nvPr>
            <p:ph type="title"/>
          </p:nvPr>
        </p:nvSpPr>
        <p:spPr>
          <a:xfrm>
            <a:off x="179512" y="3861048"/>
            <a:ext cx="8964488" cy="1066800"/>
          </a:xfrm>
        </p:spPr>
        <p:txBody>
          <a:bodyPr>
            <a:normAutofit fontScale="90000"/>
          </a:bodyPr>
          <a:lstStyle/>
          <a:p>
            <a:pPr algn="l"/>
            <a:r>
              <a:rPr lang="fr-FR" sz="5300" b="1" dirty="0" smtClean="0">
                <a:solidFill>
                  <a:schemeClr val="bg1"/>
                </a:solidFill>
                <a:latin typeface="Bradley Hand ITC" pitchFamily="66" charset="0"/>
              </a:rPr>
              <a:t>Assemblée générale</a:t>
            </a:r>
            <a:r>
              <a:rPr lang="fr-FR" b="1" dirty="0" smtClean="0">
                <a:solidFill>
                  <a:schemeClr val="bg1"/>
                </a:solidFill>
                <a:latin typeface="Bradley Hand ITC" pitchFamily="66" charset="0"/>
              </a:rPr>
              <a:t/>
            </a:r>
            <a:br>
              <a:rPr lang="fr-FR" b="1" dirty="0" smtClean="0">
                <a:solidFill>
                  <a:schemeClr val="bg1"/>
                </a:solidFill>
                <a:latin typeface="Bradley Hand ITC" pitchFamily="66" charset="0"/>
              </a:rPr>
            </a:br>
            <a:r>
              <a:rPr lang="fr-FR" sz="4000" b="1" dirty="0" smtClean="0">
                <a:solidFill>
                  <a:schemeClr val="bg1"/>
                </a:solidFill>
                <a:latin typeface="Bradley Hand ITC" pitchFamily="66" charset="0"/>
              </a:rPr>
              <a:t>Association « Centre spirituel du Hautmont »</a:t>
            </a:r>
            <a:r>
              <a:rPr lang="fr-FR" sz="4900" b="1" dirty="0" smtClean="0">
                <a:solidFill>
                  <a:schemeClr val="bg1"/>
                </a:solidFill>
                <a:latin typeface="Bradley Hand ITC" pitchFamily="66" charset="0"/>
              </a:rPr>
              <a:t/>
            </a:r>
            <a:br>
              <a:rPr lang="fr-FR" sz="4900" b="1" dirty="0" smtClean="0">
                <a:solidFill>
                  <a:schemeClr val="bg1"/>
                </a:solidFill>
                <a:latin typeface="Bradley Hand ITC" pitchFamily="66" charset="0"/>
              </a:rPr>
            </a:br>
            <a:r>
              <a:rPr lang="fr-FR" sz="4900" b="1" dirty="0" smtClean="0">
                <a:solidFill>
                  <a:schemeClr val="bg1"/>
                </a:solidFill>
                <a:latin typeface="Bradley Hand ITC" pitchFamily="66" charset="0"/>
              </a:rPr>
              <a:t>		</a:t>
            </a:r>
            <a:r>
              <a:rPr lang="fr-FR" sz="4000" b="1" dirty="0" smtClean="0">
                <a:solidFill>
                  <a:schemeClr val="bg1"/>
                </a:solidFill>
                <a:latin typeface="Bradley Hand ITC" pitchFamily="66" charset="0"/>
              </a:rPr>
              <a:t>21 novembre 2018</a:t>
            </a:r>
            <a:endParaRPr lang="fr-FR" b="1" dirty="0">
              <a:solidFill>
                <a:schemeClr val="bg1"/>
              </a:solidFill>
              <a:latin typeface="Bradley Hand ITC" pitchFamily="66" charset="0"/>
            </a:endParaRPr>
          </a:p>
        </p:txBody>
      </p:sp>
      <p:sp>
        <p:nvSpPr>
          <p:cNvPr id="3" name="Espace réservé du numéro de diapositive 2">
            <a:extLst>
              <a:ext uri="{FF2B5EF4-FFF2-40B4-BE49-F238E27FC236}">
                <a16:creationId xmlns="" xmlns:a16="http://schemas.microsoft.com/office/drawing/2014/main" id="{7B97A636-8596-4066-A7EE-0F18D1B94143}"/>
              </a:ext>
            </a:extLst>
          </p:cNvPr>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1</a:t>
            </a:fld>
            <a:endParaRPr kumimoji="0" lang="fr-FR"/>
          </a:p>
        </p:txBody>
      </p:sp>
      <p:pic>
        <p:nvPicPr>
          <p:cNvPr id="5" name="Image 4" descr="logo Hautmont 2025 OK.jpg"/>
          <p:cNvPicPr>
            <a:picLocks noChangeAspect="1"/>
          </p:cNvPicPr>
          <p:nvPr/>
        </p:nvPicPr>
        <p:blipFill>
          <a:blip r:embed="rId4" cstate="print"/>
          <a:stretch>
            <a:fillRect/>
          </a:stretch>
        </p:blipFill>
        <p:spPr>
          <a:xfrm>
            <a:off x="7020272" y="4826310"/>
            <a:ext cx="1931871" cy="1555017"/>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10</a:t>
            </a:fld>
            <a:endParaRPr kumimoji="0" lang="fr-FR" dirty="0"/>
          </a:p>
        </p:txBody>
      </p:sp>
      <p:sp>
        <p:nvSpPr>
          <p:cNvPr id="4" name="Rectangle 3"/>
          <p:cNvSpPr/>
          <p:nvPr/>
        </p:nvSpPr>
        <p:spPr>
          <a:xfrm>
            <a:off x="0" y="0"/>
            <a:ext cx="2267744" cy="6858000"/>
          </a:xfrm>
          <a:prstGeom prst="rect">
            <a:avLst/>
          </a:prstGeom>
          <a:solidFill>
            <a:srgbClr val="2FCBB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dirty="0" smtClean="0"/>
          </a:p>
          <a:p>
            <a:pPr algn="ctr"/>
            <a:r>
              <a:rPr lang="fr-FR" b="1" u="sng" dirty="0" smtClean="0">
                <a:solidFill>
                  <a:schemeClr val="bg1"/>
                </a:solidFill>
              </a:rPr>
              <a:t>Novembre 2017</a:t>
            </a:r>
          </a:p>
          <a:p>
            <a:pPr algn="ctr"/>
            <a:endParaRPr lang="fr-FR" b="1" u="sng" dirty="0" smtClean="0">
              <a:solidFill>
                <a:schemeClr val="bg1"/>
              </a:solidFill>
            </a:endParaRPr>
          </a:p>
          <a:p>
            <a:pPr algn="ctr"/>
            <a:endParaRPr lang="fr-FR" b="1" u="sng" dirty="0" smtClean="0">
              <a:solidFill>
                <a:schemeClr val="bg1"/>
              </a:solidFill>
            </a:endParaRPr>
          </a:p>
          <a:p>
            <a:pPr algn="ctr"/>
            <a:endParaRPr lang="fr-FR" b="1" u="sng" dirty="0" smtClean="0">
              <a:solidFill>
                <a:schemeClr val="bg1"/>
              </a:solidFill>
            </a:endParaRPr>
          </a:p>
          <a:p>
            <a:pPr algn="ctr"/>
            <a:endParaRPr lang="fr-FR" b="1" u="sng" dirty="0" smtClean="0">
              <a:solidFill>
                <a:schemeClr val="bg1"/>
              </a:solidFill>
            </a:endParaRPr>
          </a:p>
          <a:p>
            <a:pPr algn="ctr"/>
            <a:endParaRPr lang="fr-FR" b="1" u="sng" dirty="0" smtClean="0">
              <a:solidFill>
                <a:schemeClr val="bg1"/>
              </a:solidFill>
            </a:endParaRPr>
          </a:p>
          <a:p>
            <a:pPr algn="ctr"/>
            <a:endParaRPr lang="fr-FR" b="1" u="sng" dirty="0" smtClean="0">
              <a:solidFill>
                <a:schemeClr val="bg1"/>
              </a:solidFill>
            </a:endParaRPr>
          </a:p>
          <a:p>
            <a:pPr algn="ctr"/>
            <a:endParaRPr lang="fr-FR" b="1" u="sng" dirty="0" smtClean="0">
              <a:solidFill>
                <a:schemeClr val="bg1"/>
              </a:solidFill>
            </a:endParaRPr>
          </a:p>
          <a:p>
            <a:pPr algn="ctr"/>
            <a:endParaRPr lang="fr-FR" b="1" u="sng" dirty="0" smtClean="0">
              <a:solidFill>
                <a:schemeClr val="bg1"/>
              </a:solidFill>
            </a:endParaRPr>
          </a:p>
          <a:p>
            <a:pPr algn="ctr">
              <a:buFont typeface="Arial" pitchFamily="34" charset="0"/>
              <a:buChar char="•"/>
            </a:pPr>
            <a:r>
              <a:rPr lang="fr-FR" b="1" dirty="0" smtClean="0">
                <a:solidFill>
                  <a:schemeClr val="bg1"/>
                </a:solidFill>
              </a:rPr>
              <a:t>Novembre, un mois traditionnellement dense en activités</a:t>
            </a:r>
            <a:endParaRPr lang="fr-FR" b="1" dirty="0">
              <a:solidFill>
                <a:schemeClr val="bg1"/>
              </a:solidFill>
            </a:endParaRPr>
          </a:p>
        </p:txBody>
      </p:sp>
      <p:sp>
        <p:nvSpPr>
          <p:cNvPr id="8" name="Ellipse 7"/>
          <p:cNvSpPr/>
          <p:nvPr/>
        </p:nvSpPr>
        <p:spPr>
          <a:xfrm>
            <a:off x="2411760" y="4005064"/>
            <a:ext cx="1224136"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Association Mission enseignement</a:t>
            </a:r>
            <a:endParaRPr lang="fr-FR" sz="800" dirty="0">
              <a:solidFill>
                <a:schemeClr val="tx2"/>
              </a:solidFill>
            </a:endParaRPr>
          </a:p>
        </p:txBody>
      </p:sp>
      <p:sp>
        <p:nvSpPr>
          <p:cNvPr id="9" name="Ellipse 8"/>
          <p:cNvSpPr/>
          <p:nvPr/>
        </p:nvSpPr>
        <p:spPr>
          <a:xfrm>
            <a:off x="3707904" y="4221088"/>
            <a:ext cx="1008112"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Association Graine de Parole</a:t>
            </a:r>
            <a:endParaRPr lang="fr-FR" sz="800" dirty="0">
              <a:solidFill>
                <a:schemeClr val="tx2"/>
              </a:solidFill>
            </a:endParaRPr>
          </a:p>
        </p:txBody>
      </p:sp>
      <p:sp>
        <p:nvSpPr>
          <p:cNvPr id="13" name="Rectangle à coins arrondis 12"/>
          <p:cNvSpPr/>
          <p:nvPr/>
        </p:nvSpPr>
        <p:spPr>
          <a:xfrm>
            <a:off x="7812360" y="1124744"/>
            <a:ext cx="1152128" cy="93610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bg1"/>
                </a:solidFill>
              </a:rPr>
              <a:t>Nature, chemin vers Dieu</a:t>
            </a:r>
            <a:endParaRPr lang="fr-FR" sz="1200" b="1" dirty="0">
              <a:solidFill>
                <a:schemeClr val="bg1"/>
              </a:solidFill>
            </a:endParaRPr>
          </a:p>
        </p:txBody>
      </p:sp>
      <p:sp>
        <p:nvSpPr>
          <p:cNvPr id="14" name="Rectangle à coins arrondis 13"/>
          <p:cNvSpPr/>
          <p:nvPr/>
        </p:nvSpPr>
        <p:spPr>
          <a:xfrm>
            <a:off x="2915816" y="1268760"/>
            <a:ext cx="936104" cy="93610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bg1"/>
                </a:solidFill>
              </a:rPr>
              <a:t>Prier à l’école de Saint Ignace</a:t>
            </a:r>
            <a:endParaRPr lang="fr-FR" sz="1200" b="1" dirty="0">
              <a:solidFill>
                <a:schemeClr val="bg1"/>
              </a:solidFill>
            </a:endParaRPr>
          </a:p>
        </p:txBody>
      </p:sp>
      <p:sp>
        <p:nvSpPr>
          <p:cNvPr id="15" name="Rectangle à coins arrondis 14"/>
          <p:cNvSpPr/>
          <p:nvPr/>
        </p:nvSpPr>
        <p:spPr>
          <a:xfrm>
            <a:off x="5220072" y="116632"/>
            <a:ext cx="1080120" cy="93610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bg1"/>
                </a:solidFill>
              </a:rPr>
              <a:t>Samedis de la bioéthique</a:t>
            </a:r>
            <a:endParaRPr lang="fr-FR" sz="1200" b="1" dirty="0">
              <a:solidFill>
                <a:schemeClr val="bg1"/>
              </a:solidFill>
            </a:endParaRPr>
          </a:p>
        </p:txBody>
      </p:sp>
      <p:sp>
        <p:nvSpPr>
          <p:cNvPr id="16" name="Rectangle à coins arrondis 15"/>
          <p:cNvSpPr/>
          <p:nvPr/>
        </p:nvSpPr>
        <p:spPr>
          <a:xfrm>
            <a:off x="6588224" y="116632"/>
            <a:ext cx="1296144" cy="93610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bg1"/>
                </a:solidFill>
              </a:rPr>
              <a:t>Teilhard de Chardin et la question du péché originel</a:t>
            </a:r>
            <a:endParaRPr lang="fr-FR" sz="1200" b="1" dirty="0">
              <a:solidFill>
                <a:schemeClr val="bg1"/>
              </a:solidFill>
            </a:endParaRPr>
          </a:p>
        </p:txBody>
      </p:sp>
      <p:sp>
        <p:nvSpPr>
          <p:cNvPr id="17" name="Rectangle à coins arrondis 16"/>
          <p:cNvSpPr/>
          <p:nvPr/>
        </p:nvSpPr>
        <p:spPr>
          <a:xfrm>
            <a:off x="2339752" y="2420888"/>
            <a:ext cx="864096" cy="936104"/>
          </a:xfrm>
          <a:prstGeom prst="round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tx2"/>
                </a:solidFill>
              </a:rPr>
              <a:t>Retraite, une étape de vie</a:t>
            </a:r>
            <a:endParaRPr lang="fr-FR" sz="1200" b="1" dirty="0">
              <a:solidFill>
                <a:schemeClr val="tx2"/>
              </a:solidFill>
            </a:endParaRPr>
          </a:p>
        </p:txBody>
      </p:sp>
      <p:sp>
        <p:nvSpPr>
          <p:cNvPr id="18" name="Rectangle à coins arrondis 17"/>
          <p:cNvSpPr/>
          <p:nvPr/>
        </p:nvSpPr>
        <p:spPr>
          <a:xfrm>
            <a:off x="3275856" y="2852936"/>
            <a:ext cx="1296144" cy="936104"/>
          </a:xfrm>
          <a:prstGeom prst="round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tx2"/>
                </a:solidFill>
              </a:rPr>
              <a:t>Communiquer dans la bienveillance</a:t>
            </a:r>
            <a:endParaRPr lang="fr-FR" sz="1200" b="1" dirty="0">
              <a:solidFill>
                <a:schemeClr val="tx2"/>
              </a:solidFill>
            </a:endParaRPr>
          </a:p>
        </p:txBody>
      </p:sp>
      <p:sp>
        <p:nvSpPr>
          <p:cNvPr id="19" name="Rectangle à coins arrondis 18"/>
          <p:cNvSpPr/>
          <p:nvPr/>
        </p:nvSpPr>
        <p:spPr>
          <a:xfrm>
            <a:off x="4644008" y="2276872"/>
            <a:ext cx="936104" cy="936104"/>
          </a:xfrm>
          <a:prstGeom prst="round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err="1" smtClean="0">
                <a:solidFill>
                  <a:schemeClr val="tx2"/>
                </a:solidFill>
              </a:rPr>
              <a:t>Reg’Art</a:t>
            </a:r>
            <a:endParaRPr lang="fr-FR" sz="1200" b="1" dirty="0">
              <a:solidFill>
                <a:schemeClr val="tx2"/>
              </a:solidFill>
            </a:endParaRPr>
          </a:p>
        </p:txBody>
      </p:sp>
      <p:sp>
        <p:nvSpPr>
          <p:cNvPr id="20" name="Rectangle à coins arrondis 19"/>
          <p:cNvSpPr/>
          <p:nvPr/>
        </p:nvSpPr>
        <p:spPr>
          <a:xfrm>
            <a:off x="2483768" y="260648"/>
            <a:ext cx="1296144" cy="93610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bg1"/>
                </a:solidFill>
              </a:rPr>
              <a:t>5 jours de retraite selon les Exercices de Saint Ignace</a:t>
            </a:r>
            <a:endParaRPr lang="fr-FR" sz="1200" b="1" dirty="0">
              <a:solidFill>
                <a:schemeClr val="bg1"/>
              </a:solidFill>
            </a:endParaRPr>
          </a:p>
        </p:txBody>
      </p:sp>
      <p:sp>
        <p:nvSpPr>
          <p:cNvPr id="21" name="Rectangle à coins arrondis 20"/>
          <p:cNvSpPr/>
          <p:nvPr/>
        </p:nvSpPr>
        <p:spPr>
          <a:xfrm>
            <a:off x="4067944" y="188640"/>
            <a:ext cx="936104" cy="93610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bg1"/>
                </a:solidFill>
              </a:rPr>
              <a:t>Cheminer vers le mariage</a:t>
            </a:r>
            <a:endParaRPr lang="fr-FR" sz="1200" b="1" dirty="0">
              <a:solidFill>
                <a:schemeClr val="bg1"/>
              </a:solidFill>
            </a:endParaRPr>
          </a:p>
        </p:txBody>
      </p:sp>
      <p:sp>
        <p:nvSpPr>
          <p:cNvPr id="22" name="Rectangle à coins arrondis 21"/>
          <p:cNvSpPr/>
          <p:nvPr/>
        </p:nvSpPr>
        <p:spPr>
          <a:xfrm>
            <a:off x="4211960" y="1412776"/>
            <a:ext cx="720080" cy="648072"/>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bg1"/>
                </a:solidFill>
              </a:rPr>
              <a:t>Bible et vie</a:t>
            </a:r>
            <a:endParaRPr lang="fr-FR" sz="1200" b="1" dirty="0">
              <a:solidFill>
                <a:schemeClr val="bg1"/>
              </a:solidFill>
            </a:endParaRPr>
          </a:p>
        </p:txBody>
      </p:sp>
      <p:sp>
        <p:nvSpPr>
          <p:cNvPr id="24" name="Rectangle à coins arrondis 23"/>
          <p:cNvSpPr/>
          <p:nvPr/>
        </p:nvSpPr>
        <p:spPr>
          <a:xfrm>
            <a:off x="5940152" y="2348880"/>
            <a:ext cx="936104" cy="936104"/>
          </a:xfrm>
          <a:prstGeom prst="round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tx2"/>
                </a:solidFill>
              </a:rPr>
              <a:t>Cœur de Maman</a:t>
            </a:r>
            <a:endParaRPr lang="fr-FR" sz="1200" b="1" dirty="0">
              <a:solidFill>
                <a:schemeClr val="tx2"/>
              </a:solidFill>
            </a:endParaRPr>
          </a:p>
        </p:txBody>
      </p:sp>
      <p:sp>
        <p:nvSpPr>
          <p:cNvPr id="25" name="Rectangle à coins arrondis 24"/>
          <p:cNvSpPr/>
          <p:nvPr/>
        </p:nvSpPr>
        <p:spPr>
          <a:xfrm>
            <a:off x="6156176" y="3429000"/>
            <a:ext cx="936104" cy="936104"/>
          </a:xfrm>
          <a:prstGeom prst="round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tx2"/>
                </a:solidFill>
              </a:rPr>
              <a:t>Elle-Lui, Alpha Couples</a:t>
            </a:r>
            <a:endParaRPr lang="fr-FR" sz="1200" b="1" dirty="0">
              <a:solidFill>
                <a:schemeClr val="tx2"/>
              </a:solidFill>
            </a:endParaRPr>
          </a:p>
        </p:txBody>
      </p:sp>
      <p:sp>
        <p:nvSpPr>
          <p:cNvPr id="26" name="Rectangle à coins arrondis 25"/>
          <p:cNvSpPr/>
          <p:nvPr/>
        </p:nvSpPr>
        <p:spPr>
          <a:xfrm>
            <a:off x="7991872" y="2204864"/>
            <a:ext cx="1152128" cy="936104"/>
          </a:xfrm>
          <a:prstGeom prst="round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tx2"/>
                </a:solidFill>
              </a:rPr>
              <a:t>Célibataires en marche</a:t>
            </a:r>
            <a:endParaRPr lang="fr-FR" sz="1200" b="1" dirty="0">
              <a:solidFill>
                <a:schemeClr val="tx2"/>
              </a:solidFill>
            </a:endParaRPr>
          </a:p>
        </p:txBody>
      </p:sp>
      <p:sp>
        <p:nvSpPr>
          <p:cNvPr id="27" name="Rectangle à coins arrondis 26"/>
          <p:cNvSpPr/>
          <p:nvPr/>
        </p:nvSpPr>
        <p:spPr>
          <a:xfrm>
            <a:off x="5148064" y="1268760"/>
            <a:ext cx="1296144" cy="936104"/>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bg1"/>
                </a:solidFill>
              </a:rPr>
              <a:t>Discernement spirituel vie quotidienne et prière personnelle</a:t>
            </a:r>
            <a:endParaRPr lang="fr-FR" sz="1200" b="1" dirty="0">
              <a:solidFill>
                <a:schemeClr val="bg1"/>
              </a:solidFill>
            </a:endParaRPr>
          </a:p>
        </p:txBody>
      </p:sp>
      <p:sp>
        <p:nvSpPr>
          <p:cNvPr id="28" name="Rectangle à coins arrondis 27"/>
          <p:cNvSpPr/>
          <p:nvPr/>
        </p:nvSpPr>
        <p:spPr>
          <a:xfrm>
            <a:off x="5004048" y="3284984"/>
            <a:ext cx="936104" cy="936104"/>
          </a:xfrm>
          <a:prstGeom prst="round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tx2"/>
                </a:solidFill>
              </a:rPr>
              <a:t>Blessures de l’abandon dans l’enfance</a:t>
            </a:r>
            <a:endParaRPr lang="fr-FR" sz="1200" b="1" dirty="0">
              <a:solidFill>
                <a:schemeClr val="tx2"/>
              </a:solidFill>
            </a:endParaRPr>
          </a:p>
        </p:txBody>
      </p:sp>
      <p:sp>
        <p:nvSpPr>
          <p:cNvPr id="29" name="Rectangle à coins arrondis 28"/>
          <p:cNvSpPr/>
          <p:nvPr/>
        </p:nvSpPr>
        <p:spPr>
          <a:xfrm>
            <a:off x="7164288" y="3140968"/>
            <a:ext cx="936104" cy="936104"/>
          </a:xfrm>
          <a:prstGeom prst="roundRect">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solidFill>
                  <a:schemeClr val="tx2"/>
                </a:solidFill>
              </a:rPr>
              <a:t>Solos en quête de sens</a:t>
            </a:r>
            <a:endParaRPr lang="fr-FR" sz="1200" b="1" dirty="0">
              <a:solidFill>
                <a:schemeClr val="tx2"/>
              </a:solidFill>
            </a:endParaRPr>
          </a:p>
        </p:txBody>
      </p:sp>
      <p:sp>
        <p:nvSpPr>
          <p:cNvPr id="30" name="Ellipse 29"/>
          <p:cNvSpPr/>
          <p:nvPr/>
        </p:nvSpPr>
        <p:spPr>
          <a:xfrm>
            <a:off x="4644008" y="4581128"/>
            <a:ext cx="1008112"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Saint Vincent de Paul</a:t>
            </a:r>
            <a:endParaRPr lang="fr-FR" sz="800" dirty="0">
              <a:solidFill>
                <a:schemeClr val="tx2"/>
              </a:solidFill>
            </a:endParaRPr>
          </a:p>
        </p:txBody>
      </p:sp>
      <p:sp>
        <p:nvSpPr>
          <p:cNvPr id="31" name="Ellipse 30"/>
          <p:cNvSpPr/>
          <p:nvPr/>
        </p:nvSpPr>
        <p:spPr>
          <a:xfrm>
            <a:off x="3563888" y="4941168"/>
            <a:ext cx="720080"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Sangha</a:t>
            </a:r>
            <a:endParaRPr lang="fr-FR" sz="800" dirty="0">
              <a:solidFill>
                <a:schemeClr val="tx2"/>
              </a:solidFill>
            </a:endParaRPr>
          </a:p>
        </p:txBody>
      </p:sp>
      <p:sp>
        <p:nvSpPr>
          <p:cNvPr id="32" name="Ellipse 31"/>
          <p:cNvSpPr/>
          <p:nvPr/>
        </p:nvSpPr>
        <p:spPr>
          <a:xfrm>
            <a:off x="2555776" y="6165304"/>
            <a:ext cx="936104"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Résonances</a:t>
            </a:r>
            <a:endParaRPr lang="fr-FR" sz="800" dirty="0">
              <a:solidFill>
                <a:schemeClr val="tx2"/>
              </a:solidFill>
            </a:endParaRPr>
          </a:p>
        </p:txBody>
      </p:sp>
      <p:sp>
        <p:nvSpPr>
          <p:cNvPr id="33" name="Ellipse 32"/>
          <p:cNvSpPr/>
          <p:nvPr/>
        </p:nvSpPr>
        <p:spPr>
          <a:xfrm>
            <a:off x="4355976" y="5157192"/>
            <a:ext cx="864096"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Arche en France</a:t>
            </a:r>
            <a:endParaRPr lang="fr-FR" sz="800" dirty="0">
              <a:solidFill>
                <a:schemeClr val="tx2"/>
              </a:solidFill>
            </a:endParaRPr>
          </a:p>
        </p:txBody>
      </p:sp>
      <p:sp>
        <p:nvSpPr>
          <p:cNvPr id="34" name="Ellipse 33"/>
          <p:cNvSpPr/>
          <p:nvPr/>
        </p:nvSpPr>
        <p:spPr>
          <a:xfrm>
            <a:off x="5724128" y="4437112"/>
            <a:ext cx="1080120"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Groupe de prière charismatique</a:t>
            </a:r>
            <a:endParaRPr lang="fr-FR" sz="800" dirty="0">
              <a:solidFill>
                <a:schemeClr val="tx2"/>
              </a:solidFill>
            </a:endParaRPr>
          </a:p>
        </p:txBody>
      </p:sp>
      <p:sp>
        <p:nvSpPr>
          <p:cNvPr id="35" name="Ellipse 34"/>
          <p:cNvSpPr/>
          <p:nvPr/>
        </p:nvSpPr>
        <p:spPr>
          <a:xfrm>
            <a:off x="6228184" y="5013176"/>
            <a:ext cx="1080120"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Centre spirituel de l’Assomption Lourdes</a:t>
            </a:r>
            <a:endParaRPr lang="fr-FR" sz="800" dirty="0">
              <a:solidFill>
                <a:schemeClr val="tx2"/>
              </a:solidFill>
            </a:endParaRPr>
          </a:p>
        </p:txBody>
      </p:sp>
      <p:sp>
        <p:nvSpPr>
          <p:cNvPr id="36" name="Ellipse 35"/>
          <p:cNvSpPr/>
          <p:nvPr/>
        </p:nvSpPr>
        <p:spPr>
          <a:xfrm>
            <a:off x="3707904" y="5589240"/>
            <a:ext cx="720080"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MBSR</a:t>
            </a:r>
            <a:endParaRPr lang="fr-FR" sz="800" dirty="0">
              <a:solidFill>
                <a:schemeClr val="tx2"/>
              </a:solidFill>
            </a:endParaRPr>
          </a:p>
        </p:txBody>
      </p:sp>
      <p:sp>
        <p:nvSpPr>
          <p:cNvPr id="37" name="Ellipse 36"/>
          <p:cNvSpPr/>
          <p:nvPr/>
        </p:nvSpPr>
        <p:spPr>
          <a:xfrm>
            <a:off x="4644008" y="6281936"/>
            <a:ext cx="1008112"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Formation Comte-Hervey</a:t>
            </a:r>
            <a:endParaRPr lang="fr-FR" sz="800" dirty="0">
              <a:solidFill>
                <a:schemeClr val="tx2"/>
              </a:solidFill>
            </a:endParaRPr>
          </a:p>
        </p:txBody>
      </p:sp>
      <p:sp>
        <p:nvSpPr>
          <p:cNvPr id="38" name="Ellipse 37"/>
          <p:cNvSpPr/>
          <p:nvPr/>
        </p:nvSpPr>
        <p:spPr>
          <a:xfrm>
            <a:off x="7020272" y="4437112"/>
            <a:ext cx="1008112"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Célibattant</a:t>
            </a:r>
            <a:endParaRPr lang="fr-FR" sz="800" dirty="0">
              <a:solidFill>
                <a:schemeClr val="tx2"/>
              </a:solidFill>
            </a:endParaRPr>
          </a:p>
        </p:txBody>
      </p:sp>
      <p:sp>
        <p:nvSpPr>
          <p:cNvPr id="39" name="Ellipse 38"/>
          <p:cNvSpPr/>
          <p:nvPr/>
        </p:nvSpPr>
        <p:spPr>
          <a:xfrm>
            <a:off x="7308304" y="6093296"/>
            <a:ext cx="1008112"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err="1" smtClean="0">
                <a:solidFill>
                  <a:schemeClr val="tx2"/>
                </a:solidFill>
              </a:rPr>
              <a:t>Mess’aje</a:t>
            </a:r>
            <a:r>
              <a:rPr lang="fr-FR" sz="800" dirty="0" smtClean="0">
                <a:solidFill>
                  <a:schemeClr val="tx2"/>
                </a:solidFill>
              </a:rPr>
              <a:t> international</a:t>
            </a:r>
            <a:endParaRPr lang="fr-FR" sz="800" dirty="0">
              <a:solidFill>
                <a:schemeClr val="tx2"/>
              </a:solidFill>
            </a:endParaRPr>
          </a:p>
        </p:txBody>
      </p:sp>
      <p:sp>
        <p:nvSpPr>
          <p:cNvPr id="40" name="Ellipse 39"/>
          <p:cNvSpPr/>
          <p:nvPr/>
        </p:nvSpPr>
        <p:spPr>
          <a:xfrm>
            <a:off x="2483768" y="4725144"/>
            <a:ext cx="1008112"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Ecole Française de Yoga</a:t>
            </a:r>
            <a:endParaRPr lang="fr-FR" sz="800" dirty="0">
              <a:solidFill>
                <a:schemeClr val="tx2"/>
              </a:solidFill>
            </a:endParaRPr>
          </a:p>
        </p:txBody>
      </p:sp>
      <p:sp>
        <p:nvSpPr>
          <p:cNvPr id="41" name="Ellipse 40"/>
          <p:cNvSpPr/>
          <p:nvPr/>
        </p:nvSpPr>
        <p:spPr>
          <a:xfrm>
            <a:off x="2555776" y="5445224"/>
            <a:ext cx="1008112"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err="1" smtClean="0">
                <a:solidFill>
                  <a:schemeClr val="tx2"/>
                </a:solidFill>
              </a:rPr>
              <a:t>Espass’vie</a:t>
            </a:r>
            <a:endParaRPr lang="fr-FR" sz="800" dirty="0">
              <a:solidFill>
                <a:schemeClr val="tx2"/>
              </a:solidFill>
            </a:endParaRPr>
          </a:p>
        </p:txBody>
      </p:sp>
      <p:sp>
        <p:nvSpPr>
          <p:cNvPr id="42" name="Ellipse 41"/>
          <p:cNvSpPr/>
          <p:nvPr/>
        </p:nvSpPr>
        <p:spPr>
          <a:xfrm>
            <a:off x="8028384" y="4149080"/>
            <a:ext cx="1008112"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Institut Fontaine</a:t>
            </a:r>
            <a:endParaRPr lang="fr-FR" sz="800" dirty="0">
              <a:solidFill>
                <a:schemeClr val="tx2"/>
              </a:solidFill>
            </a:endParaRPr>
          </a:p>
        </p:txBody>
      </p:sp>
      <p:sp>
        <p:nvSpPr>
          <p:cNvPr id="43" name="Ellipse 42"/>
          <p:cNvSpPr/>
          <p:nvPr/>
        </p:nvSpPr>
        <p:spPr>
          <a:xfrm>
            <a:off x="8135888" y="5517232"/>
            <a:ext cx="1008112"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CCFD Terre solidaire</a:t>
            </a:r>
            <a:endParaRPr lang="fr-FR" sz="800" dirty="0">
              <a:solidFill>
                <a:schemeClr val="tx2"/>
              </a:solidFill>
            </a:endParaRPr>
          </a:p>
        </p:txBody>
      </p:sp>
      <p:sp>
        <p:nvSpPr>
          <p:cNvPr id="44" name="Ellipse 43"/>
          <p:cNvSpPr/>
          <p:nvPr/>
        </p:nvSpPr>
        <p:spPr>
          <a:xfrm>
            <a:off x="8316416" y="4797152"/>
            <a:ext cx="827584"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Leroy Merlin</a:t>
            </a:r>
            <a:endParaRPr lang="fr-FR" sz="800" dirty="0">
              <a:solidFill>
                <a:schemeClr val="tx2"/>
              </a:solidFill>
            </a:endParaRPr>
          </a:p>
        </p:txBody>
      </p:sp>
      <p:sp>
        <p:nvSpPr>
          <p:cNvPr id="45" name="Ellipse 44"/>
          <p:cNvSpPr/>
          <p:nvPr/>
        </p:nvSpPr>
        <p:spPr>
          <a:xfrm>
            <a:off x="3635896" y="6237312"/>
            <a:ext cx="864096" cy="459432"/>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MPLS</a:t>
            </a:r>
            <a:endParaRPr lang="fr-FR" sz="800" dirty="0">
              <a:solidFill>
                <a:schemeClr val="tx2"/>
              </a:solidFill>
            </a:endParaRPr>
          </a:p>
        </p:txBody>
      </p:sp>
      <p:sp>
        <p:nvSpPr>
          <p:cNvPr id="46" name="Ellipse 45"/>
          <p:cNvSpPr/>
          <p:nvPr/>
        </p:nvSpPr>
        <p:spPr>
          <a:xfrm>
            <a:off x="5436096" y="5013176"/>
            <a:ext cx="720080"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Scouts de France, SUF</a:t>
            </a:r>
            <a:endParaRPr lang="fr-FR" sz="800" dirty="0">
              <a:solidFill>
                <a:schemeClr val="tx2"/>
              </a:solidFill>
            </a:endParaRPr>
          </a:p>
        </p:txBody>
      </p:sp>
      <p:sp>
        <p:nvSpPr>
          <p:cNvPr id="47" name="Ellipse 46"/>
          <p:cNvSpPr/>
          <p:nvPr/>
        </p:nvSpPr>
        <p:spPr>
          <a:xfrm>
            <a:off x="4860032" y="5661248"/>
            <a:ext cx="1080120"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Association culturelle Langues bibliques</a:t>
            </a:r>
            <a:endParaRPr lang="fr-FR" sz="800" dirty="0">
              <a:solidFill>
                <a:schemeClr val="tx2"/>
              </a:solidFill>
            </a:endParaRPr>
          </a:p>
        </p:txBody>
      </p:sp>
      <p:sp>
        <p:nvSpPr>
          <p:cNvPr id="48" name="Ellipse 47"/>
          <p:cNvSpPr/>
          <p:nvPr/>
        </p:nvSpPr>
        <p:spPr>
          <a:xfrm>
            <a:off x="6012160" y="5661248"/>
            <a:ext cx="720080"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Petits frères de pauvres</a:t>
            </a:r>
            <a:endParaRPr lang="fr-FR" sz="800" dirty="0">
              <a:solidFill>
                <a:schemeClr val="tx2"/>
              </a:solidFill>
            </a:endParaRPr>
          </a:p>
        </p:txBody>
      </p:sp>
      <p:sp>
        <p:nvSpPr>
          <p:cNvPr id="49" name="Ellipse 48"/>
          <p:cNvSpPr/>
          <p:nvPr/>
        </p:nvSpPr>
        <p:spPr>
          <a:xfrm>
            <a:off x="5724128" y="6281936"/>
            <a:ext cx="792088" cy="576064"/>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Collège Maxence V.</a:t>
            </a:r>
            <a:endParaRPr lang="fr-FR" sz="800" dirty="0">
              <a:solidFill>
                <a:schemeClr val="tx2"/>
              </a:solidFill>
            </a:endParaRPr>
          </a:p>
        </p:txBody>
      </p:sp>
      <p:sp>
        <p:nvSpPr>
          <p:cNvPr id="50" name="Ellipse 49"/>
          <p:cNvSpPr/>
          <p:nvPr/>
        </p:nvSpPr>
        <p:spPr>
          <a:xfrm>
            <a:off x="6804248" y="5877272"/>
            <a:ext cx="576064" cy="432048"/>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DCC</a:t>
            </a:r>
            <a:endParaRPr lang="fr-FR" sz="800" dirty="0">
              <a:solidFill>
                <a:schemeClr val="tx2"/>
              </a:solidFill>
            </a:endParaRPr>
          </a:p>
        </p:txBody>
      </p:sp>
      <p:sp>
        <p:nvSpPr>
          <p:cNvPr id="51" name="Ellipse 50"/>
          <p:cNvSpPr/>
          <p:nvPr/>
        </p:nvSpPr>
        <p:spPr>
          <a:xfrm>
            <a:off x="7236296" y="5373216"/>
            <a:ext cx="864096" cy="432048"/>
          </a:xfrm>
          <a:prstGeom prst="ellipse">
            <a:avLst/>
          </a:prstGeom>
          <a:solidFill>
            <a:srgbClr val="FCA2D1">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dirty="0" smtClean="0">
                <a:solidFill>
                  <a:schemeClr val="tx2"/>
                </a:solidFill>
              </a:rPr>
              <a:t>Fondacio chants, aînés</a:t>
            </a:r>
            <a:endParaRPr lang="fr-FR" sz="800" dirty="0">
              <a:solidFill>
                <a:schemeClr val="tx2"/>
              </a:solidFill>
            </a:endParaRPr>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11</a:t>
            </a:fld>
            <a:endParaRPr kumimoji="0" lang="fr-FR"/>
          </a:p>
        </p:txBody>
      </p:sp>
      <p:sp>
        <p:nvSpPr>
          <p:cNvPr id="4" name="Rectangle 3"/>
          <p:cNvSpPr/>
          <p:nvPr/>
        </p:nvSpPr>
        <p:spPr>
          <a:xfrm>
            <a:off x="0" y="0"/>
            <a:ext cx="2267744" cy="6858000"/>
          </a:xfrm>
          <a:prstGeom prst="rect">
            <a:avLst/>
          </a:prstGeom>
          <a:solidFill>
            <a:srgbClr val="2FCBB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dirty="0" smtClean="0"/>
          </a:p>
          <a:p>
            <a:pPr algn="ctr"/>
            <a:r>
              <a:rPr lang="fr-FR" b="1" u="sng" dirty="0" smtClean="0"/>
              <a:t>Décembre 2017</a:t>
            </a:r>
          </a:p>
          <a:p>
            <a:pPr algn="ctr"/>
            <a:endParaRPr lang="fr-FR" b="1" dirty="0" smtClean="0"/>
          </a:p>
          <a:p>
            <a:pPr algn="ctr"/>
            <a:endParaRPr lang="fr-FR" b="1" dirty="0" smtClean="0"/>
          </a:p>
          <a:p>
            <a:pPr algn="ctr"/>
            <a:endParaRPr lang="fr-FR" b="1" dirty="0" smtClean="0"/>
          </a:p>
          <a:p>
            <a:pPr algn="ctr"/>
            <a:endParaRPr lang="fr-FR" b="1" dirty="0" smtClean="0"/>
          </a:p>
          <a:p>
            <a:pPr algn="ctr"/>
            <a:endParaRPr lang="fr-FR" b="1" dirty="0" smtClean="0"/>
          </a:p>
          <a:p>
            <a:pPr algn="ctr"/>
            <a:endParaRPr lang="fr-FR" b="1" dirty="0" smtClean="0"/>
          </a:p>
          <a:p>
            <a:pPr algn="ctr"/>
            <a:endParaRPr lang="fr-FR" b="1" dirty="0" smtClean="0"/>
          </a:p>
          <a:p>
            <a:pPr algn="ctr"/>
            <a:endParaRPr lang="fr-FR" b="1" dirty="0" smtClean="0"/>
          </a:p>
          <a:p>
            <a:pPr algn="ctr"/>
            <a:endParaRPr lang="fr-FR" b="1" dirty="0" smtClean="0"/>
          </a:p>
          <a:p>
            <a:pPr algn="ctr">
              <a:buFont typeface="Arial" pitchFamily="34" charset="0"/>
              <a:buChar char="•"/>
            </a:pPr>
            <a:r>
              <a:rPr lang="fr-FR" b="1" dirty="0" smtClean="0"/>
              <a:t> Repas de Noël de l’équipe des salariés et prestataires</a:t>
            </a:r>
          </a:p>
        </p:txBody>
      </p:sp>
      <p:pic>
        <p:nvPicPr>
          <p:cNvPr id="58370" name="Picture 2" descr="\\PAPYRUS\Archive\PHOTOS\2018\PHOTOS 2.01.2018\noel 2017 équipe 2.JPG"/>
          <p:cNvPicPr>
            <a:picLocks noChangeAspect="1" noChangeArrowheads="1"/>
          </p:cNvPicPr>
          <p:nvPr/>
        </p:nvPicPr>
        <p:blipFill>
          <a:blip r:embed="rId3" cstate="print"/>
          <a:srcRect l="1687" t="5052" r="17314"/>
          <a:stretch>
            <a:fillRect/>
          </a:stretch>
        </p:blipFill>
        <p:spPr bwMode="auto">
          <a:xfrm>
            <a:off x="5508104" y="3573016"/>
            <a:ext cx="3456384" cy="2706474"/>
          </a:xfrm>
          <a:prstGeom prst="rect">
            <a:avLst/>
          </a:prstGeom>
          <a:noFill/>
          <a:ln w="25400">
            <a:solidFill>
              <a:schemeClr val="accent1">
                <a:shade val="50000"/>
              </a:schemeClr>
            </a:solidFill>
          </a:ln>
        </p:spPr>
      </p:pic>
      <p:pic>
        <p:nvPicPr>
          <p:cNvPr id="58371" name="Picture 3" descr="\\PAPYRUS\Archive\PHOTOS\2018\PHOTOS 2.01.2018\noel 2017 équipe 3.JPG"/>
          <p:cNvPicPr>
            <a:picLocks noChangeAspect="1" noChangeArrowheads="1"/>
          </p:cNvPicPr>
          <p:nvPr/>
        </p:nvPicPr>
        <p:blipFill>
          <a:blip r:embed="rId4" cstate="print"/>
          <a:srcRect l="8380" r="15151"/>
          <a:stretch>
            <a:fillRect/>
          </a:stretch>
        </p:blipFill>
        <p:spPr bwMode="auto">
          <a:xfrm>
            <a:off x="2483768" y="620688"/>
            <a:ext cx="2952328" cy="2579014"/>
          </a:xfrm>
          <a:prstGeom prst="rect">
            <a:avLst/>
          </a:prstGeom>
          <a:noFill/>
          <a:ln w="25400">
            <a:solidFill>
              <a:schemeClr val="accent1">
                <a:shade val="50000"/>
              </a:schemeClr>
            </a:solidFill>
          </a:ln>
        </p:spPr>
      </p:pic>
    </p:spTree>
  </p:cSld>
  <p:clrMapOvr>
    <a:masterClrMapping/>
  </p:clrMapOvr>
  <p:transition spd="med">
    <p:sndAc>
      <p:stSnd>
        <p:snd r:embed="rId2" name="camera.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58371"/>
                                        </p:tgtEl>
                                        <p:attrNameLst>
                                          <p:attrName>style.visibility</p:attrName>
                                        </p:attrNameLst>
                                      </p:cBhvr>
                                      <p:to>
                                        <p:strVal val="visible"/>
                                      </p:to>
                                    </p:set>
                                    <p:anim calcmode="lin" valueType="num">
                                      <p:cBhvr additive="base">
                                        <p:cTn id="7" dur="1000" fill="hold"/>
                                        <p:tgtEl>
                                          <p:spTgt spid="58371"/>
                                        </p:tgtEl>
                                        <p:attrNameLst>
                                          <p:attrName>ppt_x</p:attrName>
                                        </p:attrNameLst>
                                      </p:cBhvr>
                                      <p:tavLst>
                                        <p:tav tm="0">
                                          <p:val>
                                            <p:strVal val="1+#ppt_w/2"/>
                                          </p:val>
                                        </p:tav>
                                        <p:tav tm="100000">
                                          <p:val>
                                            <p:strVal val="#ppt_x"/>
                                          </p:val>
                                        </p:tav>
                                      </p:tavLst>
                                    </p:anim>
                                    <p:anim calcmode="lin" valueType="num">
                                      <p:cBhvr additive="base">
                                        <p:cTn id="8" dur="1000" fill="hold"/>
                                        <p:tgtEl>
                                          <p:spTgt spid="58371"/>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nodeType="afterEffect">
                                  <p:stCondLst>
                                    <p:cond delay="0"/>
                                  </p:stCondLst>
                                  <p:childTnLst>
                                    <p:set>
                                      <p:cBhvr>
                                        <p:cTn id="11" dur="1" fill="hold">
                                          <p:stCondLst>
                                            <p:cond delay="0"/>
                                          </p:stCondLst>
                                        </p:cTn>
                                        <p:tgtEl>
                                          <p:spTgt spid="58370"/>
                                        </p:tgtEl>
                                        <p:attrNameLst>
                                          <p:attrName>style.visibility</p:attrName>
                                        </p:attrNameLst>
                                      </p:cBhvr>
                                      <p:to>
                                        <p:strVal val="visible"/>
                                      </p:to>
                                    </p:set>
                                    <p:anim calcmode="lin" valueType="num">
                                      <p:cBhvr additive="base">
                                        <p:cTn id="12" dur="1000" fill="hold"/>
                                        <p:tgtEl>
                                          <p:spTgt spid="58370"/>
                                        </p:tgtEl>
                                        <p:attrNameLst>
                                          <p:attrName>ppt_x</p:attrName>
                                        </p:attrNameLst>
                                      </p:cBhvr>
                                      <p:tavLst>
                                        <p:tav tm="0">
                                          <p:val>
                                            <p:strVal val="1+#ppt_w/2"/>
                                          </p:val>
                                        </p:tav>
                                        <p:tav tm="100000">
                                          <p:val>
                                            <p:strVal val="#ppt_x"/>
                                          </p:val>
                                        </p:tav>
                                      </p:tavLst>
                                    </p:anim>
                                    <p:anim calcmode="lin" valueType="num">
                                      <p:cBhvr additive="base">
                                        <p:cTn id="13" dur="1000" fill="hold"/>
                                        <p:tgtEl>
                                          <p:spTgt spid="583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12</a:t>
            </a:fld>
            <a:endParaRPr kumimoji="0" lang="fr-FR"/>
          </a:p>
        </p:txBody>
      </p:sp>
      <p:sp>
        <p:nvSpPr>
          <p:cNvPr id="4" name="Rectangle 3"/>
          <p:cNvSpPr/>
          <p:nvPr/>
        </p:nvSpPr>
        <p:spPr>
          <a:xfrm>
            <a:off x="0" y="0"/>
            <a:ext cx="2267744" cy="6858000"/>
          </a:xfrm>
          <a:prstGeom prst="rect">
            <a:avLst/>
          </a:prstGeom>
          <a:solidFill>
            <a:srgbClr val="2FCBB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dirty="0" smtClean="0"/>
          </a:p>
          <a:p>
            <a:pPr algn="ctr"/>
            <a:r>
              <a:rPr lang="fr-FR" b="1" u="sng" dirty="0" smtClean="0"/>
              <a:t>Janvier 2018</a:t>
            </a:r>
          </a:p>
          <a:p>
            <a:pPr algn="ctr"/>
            <a:endParaRPr lang="fr-FR" b="1" dirty="0" smtClean="0"/>
          </a:p>
          <a:p>
            <a:pPr algn="ctr">
              <a:buFont typeface="Arial" pitchFamily="34" charset="0"/>
              <a:buChar char="•"/>
            </a:pPr>
            <a:r>
              <a:rPr lang="fr-FR" b="1" dirty="0" smtClean="0"/>
              <a:t>Assemblée de la communauté de vie chrétienne au Hautmont pour l’élection de la nouvelle équipe service communauté nationale</a:t>
            </a:r>
          </a:p>
          <a:p>
            <a:pPr algn="ctr">
              <a:buFont typeface="Arial" pitchFamily="34" charset="0"/>
              <a:buChar char="•"/>
            </a:pPr>
            <a:endParaRPr lang="fr-FR" b="1" dirty="0" smtClean="0"/>
          </a:p>
          <a:p>
            <a:pPr algn="ctr"/>
            <a:endParaRPr lang="fr-FR" b="1" dirty="0" smtClean="0"/>
          </a:p>
          <a:p>
            <a:pPr algn="ctr"/>
            <a:endParaRPr lang="fr-FR" b="1" dirty="0" smtClean="0"/>
          </a:p>
          <a:p>
            <a:pPr algn="ctr">
              <a:buFont typeface="Arial" pitchFamily="34" charset="0"/>
              <a:buChar char="•"/>
            </a:pPr>
            <a:r>
              <a:rPr lang="fr-FR" b="1" dirty="0" smtClean="0"/>
              <a:t> Week-end des jeunes de l’année de discernement « Magis, année Déclic » </a:t>
            </a:r>
          </a:p>
        </p:txBody>
      </p:sp>
      <p:pic>
        <p:nvPicPr>
          <p:cNvPr id="62466" name="Picture 2" descr="\\PAPYRUS\Archive\PHOTOS\2018\We Déclic\WE Déclic Janvier 2018 Hautmont 11.JPG"/>
          <p:cNvPicPr>
            <a:picLocks noChangeAspect="1" noChangeArrowheads="1"/>
          </p:cNvPicPr>
          <p:nvPr/>
        </p:nvPicPr>
        <p:blipFill>
          <a:blip r:embed="rId2" cstate="print"/>
          <a:srcRect r="19288" b="17450"/>
          <a:stretch>
            <a:fillRect/>
          </a:stretch>
        </p:blipFill>
        <p:spPr bwMode="auto">
          <a:xfrm>
            <a:off x="2378390" y="3868103"/>
            <a:ext cx="2337626" cy="1793145"/>
          </a:xfrm>
          <a:prstGeom prst="rect">
            <a:avLst/>
          </a:prstGeom>
          <a:noFill/>
          <a:ln w="25400">
            <a:solidFill>
              <a:schemeClr val="accent1">
                <a:shade val="50000"/>
              </a:schemeClr>
            </a:solidFill>
          </a:ln>
        </p:spPr>
      </p:pic>
      <p:pic>
        <p:nvPicPr>
          <p:cNvPr id="62467" name="Picture 3" descr="\\PAPYRUS\Archive\PHOTOS\2018\We Déclic\WE Déclic Janvier 2018 Hautmont 6.JPG"/>
          <p:cNvPicPr>
            <a:picLocks noChangeAspect="1" noChangeArrowheads="1"/>
          </p:cNvPicPr>
          <p:nvPr/>
        </p:nvPicPr>
        <p:blipFill>
          <a:blip r:embed="rId3" cstate="print"/>
          <a:srcRect/>
          <a:stretch>
            <a:fillRect/>
          </a:stretch>
        </p:blipFill>
        <p:spPr bwMode="auto">
          <a:xfrm>
            <a:off x="4860032" y="3272368"/>
            <a:ext cx="4145280" cy="3108960"/>
          </a:xfrm>
          <a:prstGeom prst="rect">
            <a:avLst/>
          </a:prstGeom>
          <a:noFill/>
          <a:ln w="25400">
            <a:solidFill>
              <a:schemeClr val="accent1">
                <a:shade val="50000"/>
              </a:schemeClr>
            </a:solidFill>
          </a:ln>
        </p:spPr>
      </p:pic>
      <p:pic>
        <p:nvPicPr>
          <p:cNvPr id="6" name="Picture 2" descr="http://pp7v.mj.am/img/pp7v/b/ll8qo/0uwys.jpeg"/>
          <p:cNvPicPr>
            <a:picLocks noChangeAspect="1" noChangeArrowheads="1"/>
          </p:cNvPicPr>
          <p:nvPr/>
        </p:nvPicPr>
        <p:blipFill>
          <a:blip r:embed="rId4" cstate="print"/>
          <a:srcRect/>
          <a:stretch>
            <a:fillRect/>
          </a:stretch>
        </p:blipFill>
        <p:spPr bwMode="auto">
          <a:xfrm>
            <a:off x="4211960" y="270836"/>
            <a:ext cx="3168352" cy="2112234"/>
          </a:xfrm>
          <a:prstGeom prst="rect">
            <a:avLst/>
          </a:prstGeom>
          <a:noFill/>
          <a:ln w="25400">
            <a:solidFill>
              <a:schemeClr val="accent1">
                <a:shade val="50000"/>
              </a:schemeClr>
            </a:solidFill>
          </a:ln>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13</a:t>
            </a:fld>
            <a:endParaRPr kumimoji="0" lang="fr-FR"/>
          </a:p>
        </p:txBody>
      </p:sp>
      <p:sp>
        <p:nvSpPr>
          <p:cNvPr id="4" name="Rectangle 3"/>
          <p:cNvSpPr/>
          <p:nvPr/>
        </p:nvSpPr>
        <p:spPr>
          <a:xfrm>
            <a:off x="0" y="0"/>
            <a:ext cx="2267744" cy="6858000"/>
          </a:xfrm>
          <a:prstGeom prst="rect">
            <a:avLst/>
          </a:prstGeom>
          <a:solidFill>
            <a:srgbClr val="2FCBB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dirty="0" smtClean="0"/>
          </a:p>
          <a:p>
            <a:pPr algn="ctr"/>
            <a:r>
              <a:rPr lang="fr-FR" b="1" u="sng" dirty="0" smtClean="0"/>
              <a:t>Février 2018</a:t>
            </a:r>
          </a:p>
          <a:p>
            <a:pPr algn="ctr"/>
            <a:endParaRPr lang="fr-FR" b="1" u="sng" dirty="0" smtClean="0"/>
          </a:p>
          <a:p>
            <a:pPr algn="ctr"/>
            <a:endParaRPr lang="fr-FR" b="1" u="sng" dirty="0" smtClean="0"/>
          </a:p>
          <a:p>
            <a:pPr algn="ctr"/>
            <a:endParaRPr lang="fr-FR" b="1" u="sng" dirty="0" smtClean="0"/>
          </a:p>
          <a:p>
            <a:pPr algn="ctr"/>
            <a:endParaRPr lang="fr-FR" b="1" u="sng" dirty="0" smtClean="0"/>
          </a:p>
          <a:p>
            <a:pPr algn="ctr">
              <a:buFont typeface="Arial" pitchFamily="34" charset="0"/>
              <a:buChar char="•"/>
            </a:pPr>
            <a:r>
              <a:rPr lang="fr-FR" b="1" dirty="0" smtClean="0"/>
              <a:t> Dîner des « veilleurs », missionnés pour l’adoration eucharistique au Hautmont</a:t>
            </a:r>
          </a:p>
          <a:p>
            <a:pPr algn="ctr"/>
            <a:endParaRPr lang="fr-FR" b="1" u="sng" dirty="0" smtClean="0"/>
          </a:p>
        </p:txBody>
      </p:sp>
      <p:pic>
        <p:nvPicPr>
          <p:cNvPr id="59394" name="Picture 2" descr="\\PAPYRUS\Archive\PHOTOS\2018\Dîner veilleurs 15 février 2018\IMG_3163.jpg"/>
          <p:cNvPicPr>
            <a:picLocks noChangeAspect="1" noChangeArrowheads="1"/>
          </p:cNvPicPr>
          <p:nvPr/>
        </p:nvPicPr>
        <p:blipFill>
          <a:blip r:embed="rId2" cstate="print"/>
          <a:srcRect l="4667" t="20702" r="3132" b="24067"/>
          <a:stretch>
            <a:fillRect/>
          </a:stretch>
        </p:blipFill>
        <p:spPr bwMode="auto">
          <a:xfrm>
            <a:off x="2883296" y="548680"/>
            <a:ext cx="5289104" cy="2376264"/>
          </a:xfrm>
          <a:prstGeom prst="rect">
            <a:avLst/>
          </a:prstGeom>
          <a:noFill/>
          <a:ln w="25400">
            <a:solidFill>
              <a:schemeClr val="accent1">
                <a:shade val="50000"/>
              </a:schemeClr>
            </a:solidFill>
          </a:ln>
        </p:spPr>
      </p:pic>
      <p:sp>
        <p:nvSpPr>
          <p:cNvPr id="7" name="Rectangle 6"/>
          <p:cNvSpPr/>
          <p:nvPr/>
        </p:nvSpPr>
        <p:spPr>
          <a:xfrm>
            <a:off x="3635896" y="3717032"/>
            <a:ext cx="4536504" cy="1872208"/>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Et en mai 2018, le Frère Denis Bissuel, prieur du Couvent des Dominicains de Lille, a donné une formation sur l’adoration eucharistique : </a:t>
            </a:r>
          </a:p>
          <a:p>
            <a:pPr algn="ctr"/>
            <a:endParaRPr lang="fr-FR" dirty="0" smtClean="0"/>
          </a:p>
          <a:p>
            <a:pPr algn="ctr"/>
            <a:r>
              <a:rPr lang="fr-FR" b="1" dirty="0" smtClean="0"/>
              <a:t>« Adoration eucharistique, devant qui nous prosternons-nous? </a:t>
            </a:r>
            <a:endParaRPr lang="fr-FR" b="1" dirty="0"/>
          </a:p>
        </p:txBody>
      </p: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14</a:t>
            </a:fld>
            <a:endParaRPr kumimoji="0" lang="fr-FR"/>
          </a:p>
        </p:txBody>
      </p:sp>
      <p:sp>
        <p:nvSpPr>
          <p:cNvPr id="4" name="Rectangle 3"/>
          <p:cNvSpPr/>
          <p:nvPr/>
        </p:nvSpPr>
        <p:spPr>
          <a:xfrm>
            <a:off x="0" y="0"/>
            <a:ext cx="2267744" cy="6858000"/>
          </a:xfrm>
          <a:prstGeom prst="rect">
            <a:avLst/>
          </a:prstGeom>
          <a:solidFill>
            <a:srgbClr val="2FCBB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dirty="0" smtClean="0"/>
          </a:p>
          <a:p>
            <a:pPr algn="ctr"/>
            <a:r>
              <a:rPr lang="fr-FR" b="1" u="sng" dirty="0" smtClean="0"/>
              <a:t>Février 2018</a:t>
            </a:r>
          </a:p>
          <a:p>
            <a:pPr algn="ctr"/>
            <a:endParaRPr lang="fr-FR" b="1" u="sng" dirty="0" smtClean="0"/>
          </a:p>
          <a:p>
            <a:pPr algn="ctr"/>
            <a:endParaRPr lang="fr-FR" b="1" u="sng" dirty="0" smtClean="0"/>
          </a:p>
          <a:p>
            <a:pPr algn="ctr"/>
            <a:endParaRPr lang="fr-FR" b="1" u="sng" dirty="0" smtClean="0"/>
          </a:p>
          <a:p>
            <a:pPr algn="ctr"/>
            <a:endParaRPr lang="fr-FR" b="1" u="sng" dirty="0" smtClean="0"/>
          </a:p>
          <a:p>
            <a:pPr algn="ctr"/>
            <a:endParaRPr lang="fr-FR" b="1" u="sng" dirty="0" smtClean="0"/>
          </a:p>
          <a:p>
            <a:pPr algn="ctr">
              <a:buFont typeface="Arial" pitchFamily="34" charset="0"/>
              <a:buChar char="•"/>
            </a:pPr>
            <a:r>
              <a:rPr lang="fr-FR" b="1" dirty="0" smtClean="0"/>
              <a:t>Poursuite du cycle de conférences destinées à aider à « vivre l’économie autrement »</a:t>
            </a:r>
          </a:p>
          <a:p>
            <a:pPr algn="ctr"/>
            <a:endParaRPr lang="fr-FR" b="1" u="sng" dirty="0" smtClean="0"/>
          </a:p>
        </p:txBody>
      </p:sp>
      <p:pic>
        <p:nvPicPr>
          <p:cNvPr id="216066" name="Picture 2" descr="\\PAPYRUS\Archive\PHOTOS\2017\17 10 19 Nicolas Cordier\_DSC3603.jpg"/>
          <p:cNvPicPr>
            <a:picLocks noChangeAspect="1" noChangeArrowheads="1"/>
          </p:cNvPicPr>
          <p:nvPr/>
        </p:nvPicPr>
        <p:blipFill>
          <a:blip r:embed="rId2" cstate="print"/>
          <a:srcRect/>
          <a:stretch>
            <a:fillRect/>
          </a:stretch>
        </p:blipFill>
        <p:spPr bwMode="auto">
          <a:xfrm>
            <a:off x="2508448" y="1196752"/>
            <a:ext cx="6096000" cy="4064000"/>
          </a:xfrm>
          <a:prstGeom prst="rect">
            <a:avLst/>
          </a:prstGeom>
          <a:noFill/>
          <a:ln w="25400">
            <a:solidFill>
              <a:schemeClr val="accent1">
                <a:shade val="50000"/>
              </a:schemeClr>
            </a:solidFill>
          </a:ln>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15</a:t>
            </a:fld>
            <a:endParaRPr kumimoji="0" lang="fr-FR"/>
          </a:p>
        </p:txBody>
      </p:sp>
      <p:sp>
        <p:nvSpPr>
          <p:cNvPr id="4" name="Rectangle 3"/>
          <p:cNvSpPr/>
          <p:nvPr/>
        </p:nvSpPr>
        <p:spPr>
          <a:xfrm>
            <a:off x="0" y="0"/>
            <a:ext cx="2267744" cy="6858000"/>
          </a:xfrm>
          <a:prstGeom prst="rect">
            <a:avLst/>
          </a:prstGeom>
          <a:solidFill>
            <a:srgbClr val="2FCBB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dirty="0" smtClean="0"/>
          </a:p>
          <a:p>
            <a:pPr algn="ctr"/>
            <a:r>
              <a:rPr lang="fr-FR" b="1" u="sng" dirty="0" smtClean="0"/>
              <a:t>Mars 2018</a:t>
            </a:r>
          </a:p>
          <a:p>
            <a:pPr algn="ctr"/>
            <a:endParaRPr lang="fr-FR" b="1" u="sng" dirty="0" smtClean="0"/>
          </a:p>
          <a:p>
            <a:pPr algn="ctr"/>
            <a:endParaRPr lang="fr-FR" b="1" u="sng" dirty="0" smtClean="0"/>
          </a:p>
          <a:p>
            <a:pPr algn="ctr"/>
            <a:endParaRPr lang="fr-FR" b="1" u="sng" dirty="0" smtClean="0"/>
          </a:p>
          <a:p>
            <a:pPr algn="ctr"/>
            <a:endParaRPr lang="fr-FR" b="1" u="sng" dirty="0" smtClean="0"/>
          </a:p>
          <a:p>
            <a:pPr algn="ctr"/>
            <a:endParaRPr lang="fr-FR" b="1" u="sng" dirty="0" smtClean="0"/>
          </a:p>
          <a:p>
            <a:pPr algn="ctr">
              <a:buFont typeface="Arial" pitchFamily="34" charset="0"/>
              <a:buChar char="•"/>
            </a:pPr>
            <a:r>
              <a:rPr lang="fr-FR" b="1" dirty="0" smtClean="0"/>
              <a:t>Rencontre européenne des équipes de la CVX :  10 nationalités, 60 participants, et un film</a:t>
            </a:r>
          </a:p>
        </p:txBody>
      </p:sp>
      <p:pic>
        <p:nvPicPr>
          <p:cNvPr id="203777" name="Picture 1"/>
          <p:cNvPicPr>
            <a:picLocks noChangeAspect="1" noChangeArrowheads="1"/>
          </p:cNvPicPr>
          <p:nvPr/>
        </p:nvPicPr>
        <p:blipFill>
          <a:blip r:embed="rId2" cstate="print"/>
          <a:srcRect/>
          <a:stretch>
            <a:fillRect/>
          </a:stretch>
        </p:blipFill>
        <p:spPr bwMode="auto">
          <a:xfrm>
            <a:off x="3574123" y="188640"/>
            <a:ext cx="3734181" cy="6413945"/>
          </a:xfrm>
          <a:prstGeom prst="rect">
            <a:avLst/>
          </a:prstGeom>
          <a:noFill/>
          <a:ln w="25400">
            <a:solidFill>
              <a:schemeClr val="accent1">
                <a:shade val="50000"/>
              </a:schemeClr>
            </a:solidFill>
          </a:ln>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16</a:t>
            </a:fld>
            <a:endParaRPr kumimoji="0" lang="fr-FR"/>
          </a:p>
        </p:txBody>
      </p:sp>
      <p:sp>
        <p:nvSpPr>
          <p:cNvPr id="4" name="Rectangle 3"/>
          <p:cNvSpPr/>
          <p:nvPr/>
        </p:nvSpPr>
        <p:spPr>
          <a:xfrm>
            <a:off x="0" y="0"/>
            <a:ext cx="2267744" cy="6858000"/>
          </a:xfrm>
          <a:prstGeom prst="rect">
            <a:avLst/>
          </a:prstGeom>
          <a:solidFill>
            <a:srgbClr val="2FCBB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dirty="0" smtClean="0"/>
          </a:p>
          <a:p>
            <a:pPr algn="ctr"/>
            <a:r>
              <a:rPr lang="fr-FR" b="1" u="sng" dirty="0" smtClean="0"/>
              <a:t>Avril 2018</a:t>
            </a:r>
          </a:p>
          <a:p>
            <a:pPr algn="ctr"/>
            <a:endParaRPr lang="fr-FR" b="1" dirty="0" smtClean="0"/>
          </a:p>
          <a:p>
            <a:pPr algn="ctr"/>
            <a:endParaRPr lang="fr-FR" b="1" dirty="0" smtClean="0"/>
          </a:p>
          <a:p>
            <a:pPr algn="ctr"/>
            <a:endParaRPr lang="fr-FR" b="1" dirty="0" smtClean="0"/>
          </a:p>
          <a:p>
            <a:pPr algn="ctr"/>
            <a:endParaRPr lang="fr-FR" b="1" dirty="0" smtClean="0"/>
          </a:p>
          <a:p>
            <a:pPr algn="ctr"/>
            <a:endParaRPr lang="fr-FR" b="1" dirty="0" smtClean="0"/>
          </a:p>
          <a:p>
            <a:pPr algn="ctr"/>
            <a:endParaRPr lang="fr-FR" b="1" dirty="0" smtClean="0"/>
          </a:p>
          <a:p>
            <a:pPr algn="ctr"/>
            <a:endParaRPr lang="fr-FR" b="1" dirty="0" smtClean="0"/>
          </a:p>
          <a:p>
            <a:pPr algn="ctr">
              <a:buFont typeface="Arial" pitchFamily="34" charset="0"/>
              <a:buChar char="•"/>
            </a:pPr>
            <a:r>
              <a:rPr lang="fr-FR" b="1" dirty="0" smtClean="0"/>
              <a:t>Formation des bénévoles de l’accueil de jour…dans la bonne humeur! </a:t>
            </a:r>
          </a:p>
        </p:txBody>
      </p:sp>
      <p:pic>
        <p:nvPicPr>
          <p:cNvPr id="60418" name="Picture 2" descr="\\PAPYRUS\Archive\PHOTOS\2018\Formation bénévoles accueil 19042018\IMG_3304.jpg"/>
          <p:cNvPicPr>
            <a:picLocks noChangeAspect="1" noChangeArrowheads="1"/>
          </p:cNvPicPr>
          <p:nvPr/>
        </p:nvPicPr>
        <p:blipFill>
          <a:blip r:embed="rId2" cstate="print"/>
          <a:srcRect l="4382" t="8484" r="5971" b="8184"/>
          <a:stretch>
            <a:fillRect/>
          </a:stretch>
        </p:blipFill>
        <p:spPr bwMode="auto">
          <a:xfrm>
            <a:off x="3491880" y="1844824"/>
            <a:ext cx="4131450" cy="2880320"/>
          </a:xfrm>
          <a:prstGeom prst="rect">
            <a:avLst/>
          </a:prstGeom>
          <a:noFill/>
          <a:ln w="25400">
            <a:solidFill>
              <a:schemeClr val="accent1">
                <a:shade val="50000"/>
              </a:schemeClr>
            </a:solidFill>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17</a:t>
            </a:fld>
            <a:endParaRPr kumimoji="0" lang="fr-FR"/>
          </a:p>
        </p:txBody>
      </p:sp>
      <p:sp>
        <p:nvSpPr>
          <p:cNvPr id="4" name="Rectangle 3"/>
          <p:cNvSpPr/>
          <p:nvPr/>
        </p:nvSpPr>
        <p:spPr>
          <a:xfrm>
            <a:off x="0" y="0"/>
            <a:ext cx="2267744" cy="6858000"/>
          </a:xfrm>
          <a:prstGeom prst="rect">
            <a:avLst/>
          </a:prstGeom>
          <a:solidFill>
            <a:srgbClr val="2FCBB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dirty="0" smtClean="0"/>
          </a:p>
          <a:p>
            <a:pPr algn="ctr"/>
            <a:r>
              <a:rPr lang="fr-FR" b="1" u="sng" dirty="0" smtClean="0"/>
              <a:t>Avril 2018</a:t>
            </a:r>
          </a:p>
          <a:p>
            <a:pPr algn="ctr"/>
            <a:endParaRPr lang="fr-FR" b="1" dirty="0" smtClean="0"/>
          </a:p>
          <a:p>
            <a:pPr algn="ctr"/>
            <a:endParaRPr lang="fr-FR" b="1" dirty="0" smtClean="0"/>
          </a:p>
          <a:p>
            <a:pPr algn="ctr"/>
            <a:endParaRPr lang="fr-FR" b="1" dirty="0" smtClean="0"/>
          </a:p>
          <a:p>
            <a:pPr algn="ctr"/>
            <a:endParaRPr lang="fr-FR" b="1" dirty="0" smtClean="0"/>
          </a:p>
          <a:p>
            <a:pPr algn="ctr"/>
            <a:endParaRPr lang="fr-FR" b="1" dirty="0" smtClean="0"/>
          </a:p>
          <a:p>
            <a:pPr algn="ctr"/>
            <a:endParaRPr lang="fr-FR" b="1" dirty="0" smtClean="0"/>
          </a:p>
          <a:p>
            <a:pPr algn="ctr"/>
            <a:endParaRPr lang="fr-FR" b="1" dirty="0" smtClean="0"/>
          </a:p>
          <a:p>
            <a:pPr algn="ctr"/>
            <a:endParaRPr lang="fr-FR" b="1" dirty="0" smtClean="0"/>
          </a:p>
          <a:p>
            <a:pPr algn="ctr"/>
            <a:endParaRPr lang="fr-FR" b="1" dirty="0" smtClean="0"/>
          </a:p>
          <a:p>
            <a:pPr algn="ctr">
              <a:buFont typeface="Arial" pitchFamily="34" charset="0"/>
              <a:buChar char="•"/>
            </a:pPr>
            <a:r>
              <a:rPr lang="fr-FR" b="1" dirty="0" smtClean="0"/>
              <a:t>Semaine Sainte au Haumont</a:t>
            </a:r>
          </a:p>
        </p:txBody>
      </p:sp>
      <p:pic>
        <p:nvPicPr>
          <p:cNvPr id="64514" name="Picture 2" descr="\\PAPYRUS\Archive\PHOTOS\2018\Haumont Samedi saint 2018\_AR_3410.jpg"/>
          <p:cNvPicPr>
            <a:picLocks noChangeAspect="1" noChangeArrowheads="1"/>
          </p:cNvPicPr>
          <p:nvPr/>
        </p:nvPicPr>
        <p:blipFill>
          <a:blip r:embed="rId2" cstate="print"/>
          <a:srcRect/>
          <a:stretch>
            <a:fillRect/>
          </a:stretch>
        </p:blipFill>
        <p:spPr bwMode="auto">
          <a:xfrm>
            <a:off x="2411760" y="4145212"/>
            <a:ext cx="6601236" cy="2020092"/>
          </a:xfrm>
          <a:prstGeom prst="rect">
            <a:avLst/>
          </a:prstGeom>
          <a:noFill/>
          <a:ln w="25400">
            <a:solidFill>
              <a:schemeClr val="accent1">
                <a:shade val="50000"/>
              </a:schemeClr>
            </a:solidFill>
          </a:ln>
        </p:spPr>
      </p:pic>
      <p:pic>
        <p:nvPicPr>
          <p:cNvPr id="64515" name="Picture 3" descr="\\PAPYRUS\Archive\PHOTOS\2018\Haumont Samedi saint 2018\_AR_3458.jpg"/>
          <p:cNvPicPr>
            <a:picLocks noChangeAspect="1" noChangeArrowheads="1"/>
          </p:cNvPicPr>
          <p:nvPr/>
        </p:nvPicPr>
        <p:blipFill>
          <a:blip r:embed="rId3" cstate="print"/>
          <a:srcRect/>
          <a:stretch>
            <a:fillRect/>
          </a:stretch>
        </p:blipFill>
        <p:spPr bwMode="auto">
          <a:xfrm>
            <a:off x="2411760" y="380293"/>
            <a:ext cx="2097542" cy="3480755"/>
          </a:xfrm>
          <a:prstGeom prst="rect">
            <a:avLst/>
          </a:prstGeom>
          <a:noFill/>
          <a:ln w="25400">
            <a:solidFill>
              <a:schemeClr val="accent1">
                <a:shade val="50000"/>
              </a:schemeClr>
            </a:solidFill>
          </a:ln>
        </p:spPr>
      </p:pic>
      <p:pic>
        <p:nvPicPr>
          <p:cNvPr id="64516" name="Picture 4" descr="\\PAPYRUS\Archive\PHOTOS\2018\PAQUES 2018 HAUTMONT\Semain Sainte 2018 Htm.jpg"/>
          <p:cNvPicPr>
            <a:picLocks noChangeAspect="1" noChangeArrowheads="1"/>
          </p:cNvPicPr>
          <p:nvPr/>
        </p:nvPicPr>
        <p:blipFill>
          <a:blip r:embed="rId4" cstate="print"/>
          <a:srcRect/>
          <a:stretch>
            <a:fillRect/>
          </a:stretch>
        </p:blipFill>
        <p:spPr bwMode="auto">
          <a:xfrm>
            <a:off x="4644008" y="795528"/>
            <a:ext cx="4389120" cy="2633472"/>
          </a:xfrm>
          <a:prstGeom prst="rect">
            <a:avLst/>
          </a:prstGeom>
          <a:noFill/>
          <a:ln w="25400">
            <a:solidFill>
              <a:schemeClr val="accent1">
                <a:shade val="50000"/>
              </a:schemeClr>
            </a:solidFill>
          </a:ln>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18</a:t>
            </a:fld>
            <a:endParaRPr kumimoji="0" lang="fr-FR"/>
          </a:p>
        </p:txBody>
      </p:sp>
      <p:sp>
        <p:nvSpPr>
          <p:cNvPr id="4" name="Rectangle 3"/>
          <p:cNvSpPr/>
          <p:nvPr/>
        </p:nvSpPr>
        <p:spPr>
          <a:xfrm>
            <a:off x="0" y="0"/>
            <a:ext cx="2267744" cy="6858000"/>
          </a:xfrm>
          <a:prstGeom prst="rect">
            <a:avLst/>
          </a:prstGeom>
          <a:solidFill>
            <a:srgbClr val="2FCBB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dirty="0" smtClean="0"/>
          </a:p>
          <a:p>
            <a:pPr algn="ctr"/>
            <a:r>
              <a:rPr lang="fr-FR" b="1" u="sng" dirty="0" smtClean="0"/>
              <a:t>Avril 2018</a:t>
            </a:r>
          </a:p>
          <a:p>
            <a:pPr algn="ctr"/>
            <a:endParaRPr lang="fr-FR" b="1" u="sng" dirty="0" smtClean="0"/>
          </a:p>
          <a:p>
            <a:pPr algn="ctr">
              <a:buFont typeface="Arial" pitchFamily="34" charset="0"/>
              <a:buChar char="•"/>
            </a:pPr>
            <a:r>
              <a:rPr lang="fr-FR" b="1" dirty="0" smtClean="0"/>
              <a:t>Organisation du premier « </a:t>
            </a:r>
            <a:r>
              <a:rPr lang="fr-FR" b="1" dirty="0" err="1" smtClean="0"/>
              <a:t>Hackaton</a:t>
            </a:r>
            <a:r>
              <a:rPr lang="fr-FR" b="1" dirty="0" smtClean="0"/>
              <a:t> du sens » au Hautmont : 24h de marathon créatif pour accompagner les porteurs de projets</a:t>
            </a:r>
          </a:p>
          <a:p>
            <a:pPr algn="ctr">
              <a:buFont typeface="Arial" pitchFamily="34" charset="0"/>
              <a:buChar char="•"/>
            </a:pPr>
            <a:endParaRPr lang="fr-FR" b="1" dirty="0" smtClean="0"/>
          </a:p>
        </p:txBody>
      </p:sp>
      <p:pic>
        <p:nvPicPr>
          <p:cNvPr id="61442" name="Picture 2" descr="\\PAPYRUS\Archive\PHOTOS\2018\HACKASENS  Vendredi 13 et samedi 14 avril 2018\_AR_4083.jpg"/>
          <p:cNvPicPr>
            <a:picLocks noChangeAspect="1" noChangeArrowheads="1"/>
          </p:cNvPicPr>
          <p:nvPr/>
        </p:nvPicPr>
        <p:blipFill>
          <a:blip r:embed="rId2" cstate="print"/>
          <a:srcRect l="4417" t="9521" b="37161"/>
          <a:stretch>
            <a:fillRect/>
          </a:stretch>
        </p:blipFill>
        <p:spPr bwMode="auto">
          <a:xfrm>
            <a:off x="3419872" y="44627"/>
            <a:ext cx="4836936" cy="1794811"/>
          </a:xfrm>
          <a:prstGeom prst="rect">
            <a:avLst/>
          </a:prstGeom>
          <a:noFill/>
          <a:ln w="25400">
            <a:solidFill>
              <a:schemeClr val="accent1">
                <a:shade val="50000"/>
              </a:schemeClr>
            </a:solidFill>
          </a:ln>
        </p:spPr>
      </p:pic>
      <p:pic>
        <p:nvPicPr>
          <p:cNvPr id="61443" name="Picture 3" descr="\\PAPYRUS\Archive\PHOTOS\2018\HACKASENS  Vendredi 13 et samedi 14 avril 2018\_AR_4099.jpg"/>
          <p:cNvPicPr>
            <a:picLocks noChangeAspect="1" noChangeArrowheads="1"/>
          </p:cNvPicPr>
          <p:nvPr/>
        </p:nvPicPr>
        <p:blipFill>
          <a:blip r:embed="rId3" cstate="print"/>
          <a:srcRect l="4425" t="412" b="8138"/>
          <a:stretch>
            <a:fillRect/>
          </a:stretch>
        </p:blipFill>
        <p:spPr bwMode="auto">
          <a:xfrm>
            <a:off x="4427984" y="1916832"/>
            <a:ext cx="3151896" cy="2003960"/>
          </a:xfrm>
          <a:prstGeom prst="rect">
            <a:avLst/>
          </a:prstGeom>
          <a:noFill/>
          <a:ln w="25400">
            <a:solidFill>
              <a:schemeClr val="accent1">
                <a:shade val="50000"/>
              </a:schemeClr>
            </a:solidFill>
          </a:ln>
        </p:spPr>
      </p:pic>
      <p:pic>
        <p:nvPicPr>
          <p:cNvPr id="61444" name="Picture 4" descr="\\PAPYRUS\Archive\PHOTOS\2018\HACKASENS  Vendredi 13 et samedi 14 avril 2018\_AR_4314.jpg"/>
          <p:cNvPicPr>
            <a:picLocks noChangeAspect="1" noChangeArrowheads="1"/>
          </p:cNvPicPr>
          <p:nvPr/>
        </p:nvPicPr>
        <p:blipFill>
          <a:blip r:embed="rId4" cstate="print"/>
          <a:srcRect l="6688" t="19576" r="4326" b="8928"/>
          <a:stretch>
            <a:fillRect/>
          </a:stretch>
        </p:blipFill>
        <p:spPr bwMode="auto">
          <a:xfrm>
            <a:off x="2339752" y="4005064"/>
            <a:ext cx="6651764" cy="2766688"/>
          </a:xfrm>
          <a:prstGeom prst="rect">
            <a:avLst/>
          </a:prstGeom>
          <a:noFill/>
          <a:ln w="25400">
            <a:solidFill>
              <a:schemeClr val="accent1">
                <a:shade val="50000"/>
              </a:schemeClr>
            </a:solidFill>
          </a:ln>
        </p:spPr>
      </p:pic>
      <p:pic>
        <p:nvPicPr>
          <p:cNvPr id="7" name="Picture 1"/>
          <p:cNvPicPr>
            <a:picLocks noChangeAspect="1" noChangeArrowheads="1"/>
          </p:cNvPicPr>
          <p:nvPr/>
        </p:nvPicPr>
        <p:blipFill>
          <a:blip r:embed="rId5" cstate="print"/>
          <a:srcRect/>
          <a:stretch>
            <a:fillRect/>
          </a:stretch>
        </p:blipFill>
        <p:spPr bwMode="auto">
          <a:xfrm>
            <a:off x="35496" y="3284985"/>
            <a:ext cx="2211292" cy="3137707"/>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19</a:t>
            </a:fld>
            <a:endParaRPr kumimoji="0" lang="fr-FR"/>
          </a:p>
        </p:txBody>
      </p:sp>
      <p:sp>
        <p:nvSpPr>
          <p:cNvPr id="4" name="Rectangle 3"/>
          <p:cNvSpPr/>
          <p:nvPr/>
        </p:nvSpPr>
        <p:spPr>
          <a:xfrm>
            <a:off x="0" y="0"/>
            <a:ext cx="2267744" cy="6858000"/>
          </a:xfrm>
          <a:prstGeom prst="rect">
            <a:avLst/>
          </a:prstGeom>
          <a:solidFill>
            <a:srgbClr val="2FCBB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dirty="0" smtClean="0"/>
          </a:p>
          <a:p>
            <a:pPr algn="ctr"/>
            <a:r>
              <a:rPr lang="fr-FR" b="1" u="sng" dirty="0" smtClean="0"/>
              <a:t>Mai 2018</a:t>
            </a:r>
          </a:p>
          <a:p>
            <a:pPr algn="ctr"/>
            <a:endParaRPr lang="fr-FR" b="1" u="sng" dirty="0" smtClean="0"/>
          </a:p>
          <a:p>
            <a:pPr algn="ctr"/>
            <a:endParaRPr lang="fr-FR" b="1" u="sng" dirty="0" smtClean="0"/>
          </a:p>
          <a:p>
            <a:pPr algn="ctr"/>
            <a:endParaRPr lang="fr-FR" b="1" u="sng" dirty="0" smtClean="0"/>
          </a:p>
          <a:p>
            <a:pPr algn="ctr"/>
            <a:endParaRPr lang="fr-FR" b="1" u="sng" dirty="0" smtClean="0"/>
          </a:p>
          <a:p>
            <a:pPr algn="ctr"/>
            <a:endParaRPr lang="fr-FR" b="1" u="sng" dirty="0" smtClean="0"/>
          </a:p>
          <a:p>
            <a:pPr algn="ctr"/>
            <a:endParaRPr lang="fr-FR" b="1" u="sng" dirty="0" smtClean="0"/>
          </a:p>
          <a:p>
            <a:pPr algn="ctr"/>
            <a:endParaRPr lang="fr-FR" b="1" u="sng" dirty="0" smtClean="0"/>
          </a:p>
          <a:p>
            <a:pPr algn="ctr">
              <a:buFont typeface="Arial" pitchFamily="34" charset="0"/>
              <a:buChar char="•"/>
            </a:pPr>
            <a:r>
              <a:rPr lang="fr-FR" b="1" dirty="0" smtClean="0"/>
              <a:t>Long article de la Croix du Nord sur la démarche écologique du Hautmont</a:t>
            </a:r>
          </a:p>
        </p:txBody>
      </p:sp>
      <p:pic>
        <p:nvPicPr>
          <p:cNvPr id="31745" name="Picture 1"/>
          <p:cNvPicPr>
            <a:picLocks noChangeAspect="1" noChangeArrowheads="1"/>
          </p:cNvPicPr>
          <p:nvPr/>
        </p:nvPicPr>
        <p:blipFill>
          <a:blip r:embed="rId2" cstate="print"/>
          <a:srcRect/>
          <a:stretch>
            <a:fillRect/>
          </a:stretch>
        </p:blipFill>
        <p:spPr bwMode="auto">
          <a:xfrm>
            <a:off x="3059832" y="188640"/>
            <a:ext cx="4770501" cy="6355842"/>
          </a:xfrm>
          <a:prstGeom prst="rect">
            <a:avLst/>
          </a:prstGeom>
          <a:noFill/>
          <a:ln w="25400">
            <a:solidFill>
              <a:schemeClr val="accent1">
                <a:shade val="50000"/>
              </a:schemeClr>
            </a:solidFill>
          </a:ln>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solidFill>
                  <a:schemeClr val="accent5"/>
                </a:solidFill>
                <a:latin typeface="Bradley Hand ITC TT" pitchFamily="2" charset="0"/>
              </a:rPr>
              <a:t>A L’ORDRE DU JOUR</a:t>
            </a:r>
            <a:endParaRPr lang="fr-FR" dirty="0">
              <a:solidFill>
                <a:schemeClr val="accent5"/>
              </a:solidFill>
              <a:latin typeface="Bradley Hand ITC TT" pitchFamily="2" charset="0"/>
            </a:endParaRPr>
          </a:p>
        </p:txBody>
      </p:sp>
      <p:sp>
        <p:nvSpPr>
          <p:cNvPr id="3" name="Espace réservé du contenu 2"/>
          <p:cNvSpPr>
            <a:spLocks noGrp="1"/>
          </p:cNvSpPr>
          <p:nvPr>
            <p:ph idx="1"/>
          </p:nvPr>
        </p:nvSpPr>
        <p:spPr>
          <a:xfrm>
            <a:off x="457200" y="1484785"/>
            <a:ext cx="8229600" cy="5040559"/>
          </a:xfrm>
          <a:ln w="47625" cmpd="dbl">
            <a:solidFill>
              <a:schemeClr val="accent1"/>
            </a:solidFill>
          </a:ln>
        </p:spPr>
        <p:txBody>
          <a:bodyPr>
            <a:noAutofit/>
          </a:bodyPr>
          <a:lstStyle/>
          <a:p>
            <a:pPr>
              <a:buNone/>
            </a:pPr>
            <a:endParaRPr lang="fr-FR" sz="900" b="1" dirty="0" smtClean="0">
              <a:solidFill>
                <a:schemeClr val="tx2"/>
              </a:solidFill>
            </a:endParaRPr>
          </a:p>
          <a:p>
            <a:r>
              <a:rPr lang="fr-FR" sz="2400" b="1" dirty="0" smtClean="0">
                <a:solidFill>
                  <a:schemeClr val="tx2"/>
                </a:solidFill>
              </a:rPr>
              <a:t>Rapport </a:t>
            </a:r>
            <a:r>
              <a:rPr lang="fr-FR" sz="2400" b="1" dirty="0">
                <a:solidFill>
                  <a:schemeClr val="tx2"/>
                </a:solidFill>
              </a:rPr>
              <a:t>moral sur l’activité de l’année </a:t>
            </a:r>
            <a:r>
              <a:rPr lang="fr-FR" sz="2400" b="1" dirty="0" smtClean="0">
                <a:solidFill>
                  <a:schemeClr val="tx2"/>
                </a:solidFill>
              </a:rPr>
              <a:t>2017-2018</a:t>
            </a:r>
            <a:endParaRPr lang="fr-FR" sz="2400" b="1" dirty="0">
              <a:solidFill>
                <a:schemeClr val="tx2"/>
              </a:solidFill>
            </a:endParaRPr>
          </a:p>
          <a:p>
            <a:r>
              <a:rPr lang="fr-FR" sz="2400" b="1" dirty="0">
                <a:solidFill>
                  <a:schemeClr val="tx2"/>
                </a:solidFill>
              </a:rPr>
              <a:t>Rapport </a:t>
            </a:r>
            <a:r>
              <a:rPr lang="fr-FR" sz="2400" b="1" dirty="0" smtClean="0">
                <a:solidFill>
                  <a:schemeClr val="tx2"/>
                </a:solidFill>
              </a:rPr>
              <a:t>d’activité 2017-2018</a:t>
            </a:r>
            <a:endParaRPr lang="fr-FR" sz="2400" b="1" dirty="0">
              <a:solidFill>
                <a:schemeClr val="tx2"/>
              </a:solidFill>
            </a:endParaRPr>
          </a:p>
          <a:p>
            <a:r>
              <a:rPr lang="fr-FR" sz="2400" b="1" dirty="0">
                <a:solidFill>
                  <a:schemeClr val="tx2"/>
                </a:solidFill>
              </a:rPr>
              <a:t>Examen et approbation des comptes annuels clos au 31 août </a:t>
            </a:r>
            <a:r>
              <a:rPr lang="fr-FR" sz="2400" b="1" dirty="0" smtClean="0">
                <a:solidFill>
                  <a:schemeClr val="tx2"/>
                </a:solidFill>
              </a:rPr>
              <a:t>2018</a:t>
            </a:r>
            <a:endParaRPr lang="fr-FR" sz="2400" b="1" dirty="0">
              <a:solidFill>
                <a:schemeClr val="tx2"/>
              </a:solidFill>
            </a:endParaRPr>
          </a:p>
          <a:p>
            <a:r>
              <a:rPr lang="fr-FR" sz="2400" b="1" dirty="0">
                <a:solidFill>
                  <a:schemeClr val="tx2"/>
                </a:solidFill>
              </a:rPr>
              <a:t>Affectation du résultat</a:t>
            </a:r>
          </a:p>
          <a:p>
            <a:r>
              <a:rPr lang="fr-FR" sz="2400" b="1" dirty="0">
                <a:solidFill>
                  <a:schemeClr val="tx2"/>
                </a:solidFill>
              </a:rPr>
              <a:t>Rapport du Commissaire aux comptes</a:t>
            </a:r>
          </a:p>
          <a:p>
            <a:r>
              <a:rPr lang="fr-FR" sz="2400" b="1" dirty="0">
                <a:solidFill>
                  <a:schemeClr val="tx2"/>
                </a:solidFill>
              </a:rPr>
              <a:t>Quitus aux administrateurs</a:t>
            </a:r>
          </a:p>
          <a:p>
            <a:r>
              <a:rPr lang="fr-FR" sz="2400" b="1" dirty="0">
                <a:solidFill>
                  <a:schemeClr val="tx2"/>
                </a:solidFill>
              </a:rPr>
              <a:t>Programme, perspectives, projets</a:t>
            </a:r>
          </a:p>
          <a:p>
            <a:r>
              <a:rPr lang="fr-FR" sz="2400" b="1" dirty="0">
                <a:solidFill>
                  <a:schemeClr val="tx2"/>
                </a:solidFill>
              </a:rPr>
              <a:t>Renouvellement de la composition du Conseil </a:t>
            </a:r>
            <a:r>
              <a:rPr lang="fr-FR" sz="2400" b="1" dirty="0" smtClean="0">
                <a:solidFill>
                  <a:schemeClr val="tx2"/>
                </a:solidFill>
              </a:rPr>
              <a:t>d’administration</a:t>
            </a:r>
            <a:endParaRPr lang="fr-FR" sz="2400" b="1" dirty="0">
              <a:solidFill>
                <a:schemeClr val="tx2"/>
              </a:solidFill>
            </a:endParaRPr>
          </a:p>
          <a:p>
            <a:r>
              <a:rPr lang="fr-FR" sz="2400" b="1" dirty="0">
                <a:solidFill>
                  <a:schemeClr val="tx2"/>
                </a:solidFill>
              </a:rPr>
              <a:t>Questions </a:t>
            </a:r>
            <a:r>
              <a:rPr lang="fr-FR" sz="2400" b="1" dirty="0" smtClean="0">
                <a:solidFill>
                  <a:schemeClr val="tx2"/>
                </a:solidFill>
              </a:rPr>
              <a:t>diverses</a:t>
            </a:r>
          </a:p>
          <a:p>
            <a:endParaRPr lang="fr-FR" sz="2400" b="1" dirty="0">
              <a:solidFill>
                <a:schemeClr val="tx2"/>
              </a:solidFill>
            </a:endParaRPr>
          </a:p>
        </p:txBody>
      </p:sp>
      <p:sp>
        <p:nvSpPr>
          <p:cNvPr id="5" name="Espace réservé du numéro de diapositive 4"/>
          <p:cNvSpPr>
            <a:spLocks noGrp="1"/>
          </p:cNvSpPr>
          <p:nvPr>
            <p:ph type="sldNum" sz="quarter" idx="12"/>
          </p:nvPr>
        </p:nvSpPr>
        <p:spPr/>
        <p:txBody>
          <a:bodyPr/>
          <a:lstStyle/>
          <a:p>
            <a:fld id="{EDFD5D7C-5533-4C87-9B74-805BA35A39D4}" type="slidenum">
              <a:rPr lang="fr-FR" smtClean="0"/>
              <a:pPr/>
              <a:t>2</a:t>
            </a:fld>
            <a:endParaRPr lang="fr-F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20</a:t>
            </a:fld>
            <a:endParaRPr kumimoji="0" lang="fr-FR"/>
          </a:p>
        </p:txBody>
      </p:sp>
      <p:sp>
        <p:nvSpPr>
          <p:cNvPr id="4" name="Rectangle 3"/>
          <p:cNvSpPr/>
          <p:nvPr/>
        </p:nvSpPr>
        <p:spPr>
          <a:xfrm>
            <a:off x="0" y="0"/>
            <a:ext cx="2267744" cy="6858000"/>
          </a:xfrm>
          <a:prstGeom prst="rect">
            <a:avLst/>
          </a:prstGeom>
          <a:solidFill>
            <a:srgbClr val="2FCBB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dirty="0" smtClean="0"/>
          </a:p>
          <a:p>
            <a:pPr algn="ctr"/>
            <a:r>
              <a:rPr lang="fr-FR" b="1" u="sng" dirty="0" smtClean="0"/>
              <a:t>Juin 2018</a:t>
            </a:r>
          </a:p>
          <a:p>
            <a:pPr algn="ctr"/>
            <a:endParaRPr lang="fr-FR" b="1" u="sng" dirty="0" smtClean="0"/>
          </a:p>
          <a:p>
            <a:pPr algn="ctr">
              <a:buFont typeface="Arial" pitchFamily="34" charset="0"/>
              <a:buChar char="•"/>
            </a:pPr>
            <a:r>
              <a:rPr lang="fr-FR" b="1" dirty="0" smtClean="0"/>
              <a:t>Rencontre à Paris des « œuvres » de la Communauté de vie chrétienne : Centre saint Hugues, Editions vie chrétienne, nouvelle équipe service de communauté nationale</a:t>
            </a:r>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r>
              <a:rPr lang="fr-FR" b="1" dirty="0" smtClean="0"/>
              <a:t>Rencontre avec les responsables Fondacio de la région pour faire le point sur notre partenariat</a:t>
            </a:r>
          </a:p>
        </p:txBody>
      </p:sp>
      <p:pic>
        <p:nvPicPr>
          <p:cNvPr id="63490" name="Picture 2" descr="\\PAPYRUS\Archive\PHOTOS\2018\RENCONTRE CVX ET OEUVRES\Rencontre inter oeuvres juin 2018 web 02.JPG"/>
          <p:cNvPicPr>
            <a:picLocks noChangeAspect="1" noChangeArrowheads="1"/>
          </p:cNvPicPr>
          <p:nvPr/>
        </p:nvPicPr>
        <p:blipFill>
          <a:blip r:embed="rId2" cstate="print"/>
          <a:srcRect/>
          <a:stretch>
            <a:fillRect/>
          </a:stretch>
        </p:blipFill>
        <p:spPr bwMode="auto">
          <a:xfrm>
            <a:off x="3563888" y="670677"/>
            <a:ext cx="4461520" cy="2974347"/>
          </a:xfrm>
          <a:prstGeom prst="rect">
            <a:avLst/>
          </a:prstGeom>
          <a:noFill/>
          <a:ln w="25400">
            <a:solidFill>
              <a:schemeClr val="accent1">
                <a:shade val="50000"/>
              </a:schemeClr>
            </a:solidFill>
          </a:ln>
        </p:spPr>
      </p:pic>
      <p:pic>
        <p:nvPicPr>
          <p:cNvPr id="198657" name="Picture 1" descr="\\PAPYRUS\Partage\LOGOS\Logos Fondacio\FONDACIO MAI 2017.jpg"/>
          <p:cNvPicPr>
            <a:picLocks noChangeAspect="1" noChangeArrowheads="1"/>
          </p:cNvPicPr>
          <p:nvPr/>
        </p:nvPicPr>
        <p:blipFill>
          <a:blip r:embed="rId3" cstate="print"/>
          <a:srcRect/>
          <a:stretch>
            <a:fillRect/>
          </a:stretch>
        </p:blipFill>
        <p:spPr bwMode="auto">
          <a:xfrm>
            <a:off x="3635896" y="4293096"/>
            <a:ext cx="4830096" cy="1949456"/>
          </a:xfrm>
          <a:prstGeom prst="rect">
            <a:avLst/>
          </a:prstGeom>
          <a:noFill/>
          <a:ln w="25400">
            <a:solidFill>
              <a:schemeClr val="accent1">
                <a:shade val="50000"/>
              </a:schemeClr>
            </a:solidFill>
          </a:ln>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21</a:t>
            </a:fld>
            <a:endParaRPr kumimoji="0" lang="fr-FR"/>
          </a:p>
        </p:txBody>
      </p:sp>
      <p:sp>
        <p:nvSpPr>
          <p:cNvPr id="4" name="Rectangle 3"/>
          <p:cNvSpPr/>
          <p:nvPr/>
        </p:nvSpPr>
        <p:spPr>
          <a:xfrm>
            <a:off x="0" y="0"/>
            <a:ext cx="2267744" cy="6858000"/>
          </a:xfrm>
          <a:prstGeom prst="rect">
            <a:avLst/>
          </a:prstGeom>
          <a:solidFill>
            <a:srgbClr val="2FCBB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dirty="0" smtClean="0"/>
          </a:p>
          <a:p>
            <a:pPr algn="ctr"/>
            <a:r>
              <a:rPr lang="fr-FR" b="1" u="sng" dirty="0" smtClean="0"/>
              <a:t>Juin 2018</a:t>
            </a:r>
          </a:p>
          <a:p>
            <a:pPr algn="ctr"/>
            <a:endParaRPr lang="fr-FR" b="1" u="sng" dirty="0" smtClean="0"/>
          </a:p>
          <a:p>
            <a:pPr algn="ctr"/>
            <a:endParaRPr lang="fr-FR" b="1" u="sng" dirty="0" smtClean="0"/>
          </a:p>
          <a:p>
            <a:pPr algn="ctr"/>
            <a:endParaRPr lang="fr-FR" b="1" u="sng" dirty="0" smtClean="0"/>
          </a:p>
          <a:p>
            <a:pPr algn="ctr"/>
            <a:endParaRPr lang="fr-FR" b="1" u="sng" dirty="0" smtClean="0"/>
          </a:p>
          <a:p>
            <a:pPr algn="ctr"/>
            <a:endParaRPr lang="fr-FR" b="1" u="sng" dirty="0" smtClean="0"/>
          </a:p>
          <a:p>
            <a:pPr algn="ctr"/>
            <a:endParaRPr lang="fr-FR" b="1" u="sng" dirty="0" smtClean="0"/>
          </a:p>
          <a:p>
            <a:pPr algn="ctr"/>
            <a:endParaRPr lang="fr-FR" b="1" u="sng" dirty="0" smtClean="0"/>
          </a:p>
          <a:p>
            <a:pPr algn="ctr"/>
            <a:endParaRPr lang="fr-FR" b="1" u="sng" dirty="0" smtClean="0"/>
          </a:p>
          <a:p>
            <a:pPr algn="ctr"/>
            <a:endParaRPr lang="fr-FR" b="1" dirty="0" smtClean="0"/>
          </a:p>
          <a:p>
            <a:pPr algn="ctr">
              <a:buFont typeface="Arial" pitchFamily="34" charset="0"/>
              <a:buChar char="•"/>
            </a:pPr>
            <a:r>
              <a:rPr lang="fr-FR" b="1" dirty="0" smtClean="0"/>
              <a:t>Fête de la musique</a:t>
            </a:r>
          </a:p>
        </p:txBody>
      </p:sp>
      <p:pic>
        <p:nvPicPr>
          <p:cNvPr id="57346" name="Picture 2" descr="\\PAPYRUS\Archive\PHOTOS\2018\FETE DE LA MUSIQUE\IMG_4204.jpg"/>
          <p:cNvPicPr>
            <a:picLocks noChangeAspect="1" noChangeArrowheads="1"/>
          </p:cNvPicPr>
          <p:nvPr/>
        </p:nvPicPr>
        <p:blipFill>
          <a:blip r:embed="rId2" cstate="print"/>
          <a:srcRect/>
          <a:stretch>
            <a:fillRect/>
          </a:stretch>
        </p:blipFill>
        <p:spPr bwMode="auto">
          <a:xfrm>
            <a:off x="2483768" y="1772816"/>
            <a:ext cx="1920240" cy="2560320"/>
          </a:xfrm>
          <a:prstGeom prst="rect">
            <a:avLst/>
          </a:prstGeom>
          <a:noFill/>
          <a:ln w="25400">
            <a:solidFill>
              <a:schemeClr val="accent1">
                <a:shade val="50000"/>
              </a:schemeClr>
            </a:solidFill>
          </a:ln>
        </p:spPr>
      </p:pic>
      <p:pic>
        <p:nvPicPr>
          <p:cNvPr id="57347" name="Picture 3" descr="\\PAPYRUS\Archive\PHOTOS\2018\FETE DE LA MUSIQUE\IMG_4220.jpg"/>
          <p:cNvPicPr>
            <a:picLocks noChangeAspect="1" noChangeArrowheads="1"/>
          </p:cNvPicPr>
          <p:nvPr/>
        </p:nvPicPr>
        <p:blipFill>
          <a:blip r:embed="rId3" cstate="print"/>
          <a:srcRect/>
          <a:stretch>
            <a:fillRect/>
          </a:stretch>
        </p:blipFill>
        <p:spPr bwMode="auto">
          <a:xfrm>
            <a:off x="5580080" y="260648"/>
            <a:ext cx="2304288" cy="3072384"/>
          </a:xfrm>
          <a:prstGeom prst="rect">
            <a:avLst/>
          </a:prstGeom>
          <a:noFill/>
          <a:ln w="25400">
            <a:solidFill>
              <a:schemeClr val="accent1">
                <a:shade val="50000"/>
              </a:schemeClr>
            </a:solidFill>
          </a:ln>
        </p:spPr>
      </p:pic>
      <p:pic>
        <p:nvPicPr>
          <p:cNvPr id="57348" name="Picture 4" descr="\\PAPYRUS\Archive\PHOTOS\2018\FETE DE LA MUSIQUE\IMG_4224.jpg"/>
          <p:cNvPicPr>
            <a:picLocks noChangeAspect="1" noChangeArrowheads="1"/>
          </p:cNvPicPr>
          <p:nvPr/>
        </p:nvPicPr>
        <p:blipFill>
          <a:blip r:embed="rId4" cstate="print"/>
          <a:srcRect/>
          <a:stretch>
            <a:fillRect/>
          </a:stretch>
        </p:blipFill>
        <p:spPr bwMode="auto">
          <a:xfrm>
            <a:off x="2339752" y="4725144"/>
            <a:ext cx="2560320" cy="1920240"/>
          </a:xfrm>
          <a:prstGeom prst="rect">
            <a:avLst/>
          </a:prstGeom>
          <a:noFill/>
          <a:ln w="25400">
            <a:solidFill>
              <a:schemeClr val="accent1">
                <a:shade val="50000"/>
              </a:schemeClr>
            </a:solidFill>
          </a:ln>
        </p:spPr>
      </p:pic>
      <p:pic>
        <p:nvPicPr>
          <p:cNvPr id="57349" name="Picture 5" descr="\\PAPYRUS\Archive\PHOTOS\2018\FETE DE LA MUSIQUE\IMG_4201.jpg"/>
          <p:cNvPicPr>
            <a:picLocks noChangeAspect="1" noChangeArrowheads="1"/>
          </p:cNvPicPr>
          <p:nvPr/>
        </p:nvPicPr>
        <p:blipFill>
          <a:blip r:embed="rId5" cstate="print"/>
          <a:srcRect/>
          <a:stretch>
            <a:fillRect/>
          </a:stretch>
        </p:blipFill>
        <p:spPr bwMode="auto">
          <a:xfrm>
            <a:off x="5011992" y="3573016"/>
            <a:ext cx="4096512" cy="3072384"/>
          </a:xfrm>
          <a:prstGeom prst="rect">
            <a:avLst/>
          </a:prstGeom>
          <a:noFill/>
          <a:ln w="25400">
            <a:solidFill>
              <a:schemeClr val="accent1">
                <a:shade val="50000"/>
              </a:schemeClr>
            </a:solidFill>
          </a:ln>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22</a:t>
            </a:fld>
            <a:endParaRPr kumimoji="0" lang="fr-FR"/>
          </a:p>
        </p:txBody>
      </p:sp>
      <p:sp>
        <p:nvSpPr>
          <p:cNvPr id="4" name="Rectangle 3"/>
          <p:cNvSpPr/>
          <p:nvPr/>
        </p:nvSpPr>
        <p:spPr>
          <a:xfrm>
            <a:off x="0" y="0"/>
            <a:ext cx="2267744" cy="6858000"/>
          </a:xfrm>
          <a:prstGeom prst="rect">
            <a:avLst/>
          </a:prstGeom>
          <a:solidFill>
            <a:srgbClr val="2FCBB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dirty="0" smtClean="0"/>
          </a:p>
          <a:p>
            <a:pPr algn="ctr"/>
            <a:r>
              <a:rPr lang="fr-FR" b="1" u="sng" dirty="0" smtClean="0"/>
              <a:t>Juin 2018</a:t>
            </a:r>
          </a:p>
          <a:p>
            <a:pPr algn="ctr"/>
            <a:endParaRPr lang="fr-FR" b="1" u="sng" dirty="0" smtClean="0"/>
          </a:p>
          <a:p>
            <a:pPr algn="ctr"/>
            <a:endParaRPr lang="fr-FR" b="1" u="sng" dirty="0" smtClean="0"/>
          </a:p>
          <a:p>
            <a:pPr algn="ctr"/>
            <a:endParaRPr lang="fr-FR" b="1" u="sng" dirty="0" smtClean="0"/>
          </a:p>
          <a:p>
            <a:pPr algn="ctr">
              <a:buFont typeface="Arial" pitchFamily="34" charset="0"/>
              <a:buChar char="•"/>
            </a:pPr>
            <a:r>
              <a:rPr lang="fr-FR" b="1" dirty="0" smtClean="0"/>
              <a:t>Accueil de 15 jeunes migrants</a:t>
            </a:r>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r>
              <a:rPr lang="fr-FR" b="1" dirty="0" smtClean="0"/>
              <a:t>Création d’une structure végétale symbolique avec eux et ateliers « tendons la perche » aux migrants</a:t>
            </a:r>
          </a:p>
        </p:txBody>
      </p:sp>
      <p:pic>
        <p:nvPicPr>
          <p:cNvPr id="57350" name="Picture 6" descr="\\PAPYRUS\Archive\PHOTOS\2018\17-tendre-perche-migrants\IMG_20180624_213616.jpg"/>
          <p:cNvPicPr>
            <a:picLocks noChangeAspect="1" noChangeArrowheads="1"/>
          </p:cNvPicPr>
          <p:nvPr/>
        </p:nvPicPr>
        <p:blipFill>
          <a:blip r:embed="rId2" cstate="print"/>
          <a:srcRect/>
          <a:stretch>
            <a:fillRect/>
          </a:stretch>
        </p:blipFill>
        <p:spPr bwMode="auto">
          <a:xfrm>
            <a:off x="2654451" y="260648"/>
            <a:ext cx="5661965" cy="3209877"/>
          </a:xfrm>
          <a:prstGeom prst="rect">
            <a:avLst/>
          </a:prstGeom>
          <a:noFill/>
          <a:ln w="25400">
            <a:solidFill>
              <a:schemeClr val="accent1">
                <a:shade val="50000"/>
              </a:schemeClr>
            </a:solidFill>
          </a:ln>
        </p:spPr>
      </p:pic>
      <p:pic>
        <p:nvPicPr>
          <p:cNvPr id="57351" name="Picture 7" descr="\\PAPYRUS\Archive\PHOTOS\2018\Juin 2018 au Jardin - migrants - ateliers\PHOTO-2018-06-23-16-52-41.jpg"/>
          <p:cNvPicPr>
            <a:picLocks noChangeAspect="1" noChangeArrowheads="1"/>
          </p:cNvPicPr>
          <p:nvPr/>
        </p:nvPicPr>
        <p:blipFill>
          <a:blip r:embed="rId3" cstate="print"/>
          <a:srcRect l="5183" t="25228" r="12728" b="10341"/>
          <a:stretch>
            <a:fillRect/>
          </a:stretch>
        </p:blipFill>
        <p:spPr bwMode="auto">
          <a:xfrm>
            <a:off x="5508104" y="3717032"/>
            <a:ext cx="2814832" cy="2945785"/>
          </a:xfrm>
          <a:prstGeom prst="rect">
            <a:avLst/>
          </a:prstGeom>
          <a:noFill/>
          <a:ln w="25400">
            <a:solidFill>
              <a:schemeClr val="accent1">
                <a:shade val="50000"/>
              </a:schemeClr>
            </a:solidFill>
          </a:ln>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23</a:t>
            </a:fld>
            <a:endParaRPr kumimoji="0" lang="fr-FR"/>
          </a:p>
        </p:txBody>
      </p:sp>
      <p:sp>
        <p:nvSpPr>
          <p:cNvPr id="4" name="Rectangle 3"/>
          <p:cNvSpPr/>
          <p:nvPr/>
        </p:nvSpPr>
        <p:spPr>
          <a:xfrm>
            <a:off x="0" y="0"/>
            <a:ext cx="2267744" cy="6858000"/>
          </a:xfrm>
          <a:prstGeom prst="rect">
            <a:avLst/>
          </a:prstGeom>
          <a:solidFill>
            <a:srgbClr val="2FCBB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dirty="0" smtClean="0"/>
          </a:p>
          <a:p>
            <a:pPr algn="ctr"/>
            <a:r>
              <a:rPr lang="fr-FR" b="1" u="sng" dirty="0" smtClean="0"/>
              <a:t>Juillet et août 2018</a:t>
            </a:r>
          </a:p>
          <a:p>
            <a:pPr algn="ctr"/>
            <a:endParaRPr lang="fr-FR" b="1" u="sng" dirty="0" smtClean="0"/>
          </a:p>
          <a:p>
            <a:pPr algn="ctr"/>
            <a:endParaRPr lang="fr-FR" b="1" u="sng" dirty="0" smtClean="0"/>
          </a:p>
          <a:p>
            <a:pPr algn="ctr"/>
            <a:endParaRPr lang="fr-FR" b="1" u="sng" dirty="0" smtClean="0"/>
          </a:p>
          <a:p>
            <a:pPr algn="ctr"/>
            <a:endParaRPr lang="fr-FR" b="1" u="sng" dirty="0" smtClean="0"/>
          </a:p>
          <a:p>
            <a:pPr algn="ctr"/>
            <a:endParaRPr lang="fr-FR" b="1" u="sng" dirty="0" smtClean="0"/>
          </a:p>
          <a:p>
            <a:pPr algn="ctr"/>
            <a:endParaRPr lang="fr-FR" b="1" u="sng" dirty="0" smtClean="0"/>
          </a:p>
          <a:p>
            <a:pPr algn="ctr"/>
            <a:endParaRPr lang="fr-FR" b="1" u="sng" dirty="0" smtClean="0"/>
          </a:p>
          <a:p>
            <a:pPr algn="ctr">
              <a:buFont typeface="Arial" pitchFamily="34" charset="0"/>
              <a:buChar char="•"/>
            </a:pPr>
            <a:r>
              <a:rPr lang="fr-FR" b="1" dirty="0" smtClean="0"/>
              <a:t>Première « retraite » du groupe de méditation pleine conscience d’Emmanuel Faure</a:t>
            </a:r>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endParaRPr lang="fr-FR" b="1" dirty="0" smtClean="0"/>
          </a:p>
        </p:txBody>
      </p:sp>
      <p:pic>
        <p:nvPicPr>
          <p:cNvPr id="195586" name="Picture 2" descr="https://u.jimcdn.com/cms/o/s62f8e27fd449431e/emotion/crop/header.jpg?t=1500994879"/>
          <p:cNvPicPr>
            <a:picLocks noChangeAspect="1" noChangeArrowheads="1"/>
          </p:cNvPicPr>
          <p:nvPr/>
        </p:nvPicPr>
        <p:blipFill>
          <a:blip r:embed="rId3" cstate="print"/>
          <a:srcRect/>
          <a:stretch>
            <a:fillRect/>
          </a:stretch>
        </p:blipFill>
        <p:spPr bwMode="auto">
          <a:xfrm>
            <a:off x="2286556" y="620688"/>
            <a:ext cx="6821948" cy="1492301"/>
          </a:xfrm>
          <a:prstGeom prst="rect">
            <a:avLst/>
          </a:prstGeom>
          <a:noFill/>
          <a:ln w="25400">
            <a:solidFill>
              <a:schemeClr val="accent1">
                <a:shade val="50000"/>
              </a:schemeClr>
            </a:solidFill>
          </a:ln>
        </p:spPr>
      </p:pic>
      <p:pic>
        <p:nvPicPr>
          <p:cNvPr id="8" name="vlc-record-2018-11-21-13h38m04s-Temoignage Emmanuel AG 2018.mov-.mp4">
            <a:hlinkClick r:id="" action="ppaction://media"/>
          </p:cNvPr>
          <p:cNvPicPr>
            <a:picLocks noRot="1" noChangeAspect="1"/>
          </p:cNvPicPr>
          <p:nvPr>
            <a:videoFile r:link="rId1"/>
          </p:nvPr>
        </p:nvPicPr>
        <p:blipFill>
          <a:blip r:embed="rId4" cstate="print"/>
          <a:stretch>
            <a:fillRect/>
          </a:stretch>
        </p:blipFill>
        <p:spPr>
          <a:xfrm>
            <a:off x="2483768" y="2420888"/>
            <a:ext cx="5760640" cy="4320480"/>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24</a:t>
            </a:fld>
            <a:endParaRPr kumimoji="0" lang="fr-FR"/>
          </a:p>
        </p:txBody>
      </p:sp>
      <p:sp>
        <p:nvSpPr>
          <p:cNvPr id="4" name="Rectangle 3"/>
          <p:cNvSpPr/>
          <p:nvPr/>
        </p:nvSpPr>
        <p:spPr>
          <a:xfrm>
            <a:off x="0" y="0"/>
            <a:ext cx="2267744" cy="6858000"/>
          </a:xfrm>
          <a:prstGeom prst="rect">
            <a:avLst/>
          </a:prstGeom>
          <a:solidFill>
            <a:srgbClr val="2FCBB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dirty="0" smtClean="0"/>
          </a:p>
          <a:p>
            <a:pPr algn="ctr"/>
            <a:r>
              <a:rPr lang="fr-FR" b="1" u="sng" dirty="0" smtClean="0"/>
              <a:t>Juillet et août 2018</a:t>
            </a:r>
          </a:p>
          <a:p>
            <a:pPr algn="ctr"/>
            <a:endParaRPr lang="fr-FR" b="1" u="sng" dirty="0" smtClean="0"/>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r>
              <a:rPr lang="fr-FR" b="1" dirty="0" smtClean="0"/>
              <a:t>Formation des accompagnateurs d’équipes CVX</a:t>
            </a:r>
          </a:p>
          <a:p>
            <a:pPr algn="ctr">
              <a:buFont typeface="Arial" pitchFamily="34" charset="0"/>
              <a:buChar char="•"/>
            </a:pPr>
            <a:endParaRPr lang="fr-FR" b="1" dirty="0" smtClean="0"/>
          </a:p>
        </p:txBody>
      </p:sp>
      <p:pic>
        <p:nvPicPr>
          <p:cNvPr id="6" name="Picture 4" descr="\\PAPYRUS\Archive\PHOTOS\2018\Août 2018 - Formation Accompagnateurs spirituels\20180811_191141.jpg"/>
          <p:cNvPicPr>
            <a:picLocks noChangeAspect="1" noChangeArrowheads="1"/>
          </p:cNvPicPr>
          <p:nvPr/>
        </p:nvPicPr>
        <p:blipFill>
          <a:blip r:embed="rId2" cstate="print"/>
          <a:srcRect/>
          <a:stretch>
            <a:fillRect/>
          </a:stretch>
        </p:blipFill>
        <p:spPr bwMode="auto">
          <a:xfrm>
            <a:off x="2627784" y="836712"/>
            <a:ext cx="4387215" cy="2466975"/>
          </a:xfrm>
          <a:prstGeom prst="rect">
            <a:avLst/>
          </a:prstGeom>
          <a:noFill/>
          <a:ln w="25400">
            <a:solidFill>
              <a:schemeClr val="accent1">
                <a:shade val="50000"/>
              </a:schemeClr>
            </a:solidFill>
          </a:ln>
        </p:spPr>
      </p:pic>
      <p:pic>
        <p:nvPicPr>
          <p:cNvPr id="7" name="Picture 3" descr="\\PAPYRUS\Archive\PHOTOS\2018\Août 2018 - Formation Accompagnateurs spirituels\20180811_190138.jpg"/>
          <p:cNvPicPr>
            <a:picLocks noChangeAspect="1" noChangeArrowheads="1"/>
          </p:cNvPicPr>
          <p:nvPr/>
        </p:nvPicPr>
        <p:blipFill>
          <a:blip r:embed="rId3" cstate="print"/>
          <a:srcRect l="28221" r="28448"/>
          <a:stretch>
            <a:fillRect/>
          </a:stretch>
        </p:blipFill>
        <p:spPr bwMode="auto">
          <a:xfrm>
            <a:off x="6012160" y="3789040"/>
            <a:ext cx="1831111" cy="2376264"/>
          </a:xfrm>
          <a:prstGeom prst="rect">
            <a:avLst/>
          </a:prstGeom>
          <a:noFill/>
          <a:ln w="25400">
            <a:solidFill>
              <a:schemeClr val="accent1">
                <a:shade val="50000"/>
              </a:schemeClr>
            </a:solidFill>
          </a:ln>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25</a:t>
            </a:fld>
            <a:endParaRPr kumimoji="0" lang="fr-FR"/>
          </a:p>
        </p:txBody>
      </p:sp>
      <p:sp>
        <p:nvSpPr>
          <p:cNvPr id="4" name="Rectangle 3"/>
          <p:cNvSpPr/>
          <p:nvPr/>
        </p:nvSpPr>
        <p:spPr>
          <a:xfrm>
            <a:off x="0" y="0"/>
            <a:ext cx="2267744" cy="6858000"/>
          </a:xfrm>
          <a:prstGeom prst="rect">
            <a:avLst/>
          </a:prstGeom>
          <a:solidFill>
            <a:srgbClr val="2FCBB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dirty="0" smtClean="0"/>
          </a:p>
          <a:p>
            <a:pPr algn="ctr"/>
            <a:r>
              <a:rPr lang="fr-FR" b="1" u="sng" dirty="0" smtClean="0"/>
              <a:t>Juillet et août 2018</a:t>
            </a:r>
          </a:p>
          <a:p>
            <a:pPr algn="ctr"/>
            <a:endParaRPr lang="fr-FR" b="1" u="sng" dirty="0" smtClean="0"/>
          </a:p>
          <a:p>
            <a:pPr algn="ctr">
              <a:buFont typeface="Arial" pitchFamily="34" charset="0"/>
              <a:buChar char="•"/>
            </a:pPr>
            <a:r>
              <a:rPr lang="fr-FR" b="1" dirty="0" smtClean="0"/>
              <a:t>Premiers fruits du « potager du sacristain »</a:t>
            </a:r>
          </a:p>
          <a:p>
            <a:pPr algn="ctr">
              <a:buFont typeface="Arial" pitchFamily="34" charset="0"/>
              <a:buChar char="•"/>
            </a:pPr>
            <a:endParaRPr lang="fr-FR" b="1" dirty="0" smtClean="0"/>
          </a:p>
          <a:p>
            <a:pPr algn="ctr">
              <a:buFont typeface="Arial" pitchFamily="34" charset="0"/>
              <a:buChar char="•"/>
            </a:pPr>
            <a:r>
              <a:rPr lang="fr-FR" b="1" dirty="0" smtClean="0"/>
              <a:t>Travaux pour « libérer » la source</a:t>
            </a:r>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r>
              <a:rPr lang="fr-FR" b="1" dirty="0" smtClean="0"/>
              <a:t>Retraites proposées par la Maison</a:t>
            </a:r>
          </a:p>
          <a:p>
            <a:pPr algn="ctr">
              <a:buFont typeface="Arial" pitchFamily="34" charset="0"/>
              <a:buChar char="•"/>
            </a:pPr>
            <a:endParaRPr lang="fr-FR" b="1" dirty="0" smtClean="0"/>
          </a:p>
          <a:p>
            <a:pPr algn="ctr">
              <a:buFont typeface="Arial" pitchFamily="34" charset="0"/>
              <a:buChar char="•"/>
            </a:pPr>
            <a:endParaRPr lang="fr-FR" b="1" dirty="0" smtClean="0"/>
          </a:p>
          <a:p>
            <a:pPr algn="ctr"/>
            <a:endParaRPr lang="fr-FR" b="1" u="sng" dirty="0" smtClean="0"/>
          </a:p>
        </p:txBody>
      </p:sp>
      <p:pic>
        <p:nvPicPr>
          <p:cNvPr id="56322" name="Picture 2" descr="\\PAPYRUS\Archive\PHOTOS\2018\Août 2018 - Formation Accompagnateurs spirituels\jardin potager.jpg"/>
          <p:cNvPicPr>
            <a:picLocks noChangeAspect="1" noChangeArrowheads="1"/>
          </p:cNvPicPr>
          <p:nvPr/>
        </p:nvPicPr>
        <p:blipFill>
          <a:blip r:embed="rId2" cstate="print"/>
          <a:srcRect/>
          <a:stretch>
            <a:fillRect/>
          </a:stretch>
        </p:blipFill>
        <p:spPr bwMode="auto">
          <a:xfrm>
            <a:off x="2723752" y="188640"/>
            <a:ext cx="3072384" cy="2304288"/>
          </a:xfrm>
          <a:prstGeom prst="rect">
            <a:avLst/>
          </a:prstGeom>
          <a:noFill/>
          <a:ln w="25400">
            <a:solidFill>
              <a:schemeClr val="accent1">
                <a:shade val="50000"/>
              </a:schemeClr>
            </a:solidFill>
          </a:ln>
        </p:spPr>
      </p:pic>
      <p:pic>
        <p:nvPicPr>
          <p:cNvPr id="56323" name="Picture 3" descr="\\PAPYRUS\Archive\PHOTOS\2018\Ibrahim au Jardin - route de la source août 2018\Ibrahim Jardi  de la source été 2018.jpg"/>
          <p:cNvPicPr>
            <a:picLocks noChangeAspect="1" noChangeArrowheads="1"/>
          </p:cNvPicPr>
          <p:nvPr/>
        </p:nvPicPr>
        <p:blipFill>
          <a:blip r:embed="rId3" cstate="print"/>
          <a:srcRect/>
          <a:stretch>
            <a:fillRect/>
          </a:stretch>
        </p:blipFill>
        <p:spPr bwMode="auto">
          <a:xfrm>
            <a:off x="6516216" y="244219"/>
            <a:ext cx="2010544" cy="2680725"/>
          </a:xfrm>
          <a:prstGeom prst="rect">
            <a:avLst/>
          </a:prstGeom>
          <a:noFill/>
          <a:ln w="25400">
            <a:solidFill>
              <a:schemeClr val="accent1">
                <a:shade val="50000"/>
              </a:schemeClr>
            </a:solidFill>
          </a:ln>
        </p:spPr>
      </p:pic>
      <p:sp>
        <p:nvSpPr>
          <p:cNvPr id="6" name="ZoneTexte 5"/>
          <p:cNvSpPr txBox="1"/>
          <p:nvPr/>
        </p:nvSpPr>
        <p:spPr>
          <a:xfrm>
            <a:off x="2987824" y="3573017"/>
            <a:ext cx="5256584" cy="3046988"/>
          </a:xfrm>
          <a:prstGeom prst="rect">
            <a:avLst/>
          </a:prstGeom>
          <a:noFill/>
        </p:spPr>
        <p:txBody>
          <a:bodyPr wrap="square" rtlCol="0">
            <a:spAutoFit/>
          </a:bodyPr>
          <a:lstStyle/>
          <a:p>
            <a:pPr>
              <a:buFont typeface="Wingdings" pitchFamily="2" charset="2"/>
              <a:buChar char="Ø"/>
            </a:pPr>
            <a:r>
              <a:rPr lang="fr-FR" sz="1600" i="1" dirty="0" smtClean="0">
                <a:solidFill>
                  <a:schemeClr val="tx2"/>
                </a:solidFill>
                <a:latin typeface="+mj-lt"/>
              </a:rPr>
              <a:t>Chemin de vie, chemin de joie</a:t>
            </a:r>
          </a:p>
          <a:p>
            <a:pPr>
              <a:buFont typeface="Wingdings" pitchFamily="2" charset="2"/>
              <a:buChar char="Ø"/>
            </a:pPr>
            <a:r>
              <a:rPr lang="fr-FR" sz="1600" i="1" dirty="0" smtClean="0">
                <a:solidFill>
                  <a:schemeClr val="tx2"/>
                </a:solidFill>
                <a:latin typeface="+mj-lt"/>
              </a:rPr>
              <a:t>Ecriture d’icônes</a:t>
            </a:r>
          </a:p>
          <a:p>
            <a:pPr>
              <a:buFont typeface="Wingdings" pitchFamily="2" charset="2"/>
              <a:buChar char="Ø"/>
            </a:pPr>
            <a:r>
              <a:rPr lang="fr-FR" sz="1600" i="1" dirty="0" smtClean="0">
                <a:solidFill>
                  <a:schemeClr val="tx2"/>
                </a:solidFill>
                <a:latin typeface="+mj-lt"/>
              </a:rPr>
              <a:t>Exercices contemplatifs avec le nom de Jésus</a:t>
            </a:r>
          </a:p>
          <a:p>
            <a:pPr>
              <a:buFont typeface="Wingdings" pitchFamily="2" charset="2"/>
              <a:buChar char="Ø"/>
            </a:pPr>
            <a:r>
              <a:rPr lang="fr-FR" sz="1600" i="1" dirty="0" smtClean="0">
                <a:solidFill>
                  <a:schemeClr val="tx2"/>
                </a:solidFill>
                <a:latin typeface="+mj-lt"/>
              </a:rPr>
              <a:t>Se laisser rencontrer par le Christ</a:t>
            </a:r>
          </a:p>
          <a:p>
            <a:pPr>
              <a:buFont typeface="Wingdings" pitchFamily="2" charset="2"/>
              <a:buChar char="Ø"/>
            </a:pPr>
            <a:r>
              <a:rPr lang="fr-FR" sz="1600" i="1" dirty="0" smtClean="0">
                <a:solidFill>
                  <a:schemeClr val="tx2"/>
                </a:solidFill>
                <a:latin typeface="+mj-lt"/>
              </a:rPr>
              <a:t>Avance en eau profonde</a:t>
            </a:r>
          </a:p>
          <a:p>
            <a:pPr>
              <a:buFont typeface="Wingdings" pitchFamily="2" charset="2"/>
              <a:buChar char="Ø"/>
            </a:pPr>
            <a:r>
              <a:rPr lang="fr-FR" sz="1600" i="1" dirty="0" smtClean="0">
                <a:solidFill>
                  <a:schemeClr val="tx2"/>
                </a:solidFill>
                <a:latin typeface="+mj-lt"/>
              </a:rPr>
              <a:t>Vivre l’humilité et la douceur à l’école de Saint François de Sales</a:t>
            </a:r>
          </a:p>
          <a:p>
            <a:pPr>
              <a:buFont typeface="Wingdings" pitchFamily="2" charset="2"/>
              <a:buChar char="Ø"/>
            </a:pPr>
            <a:r>
              <a:rPr lang="fr-FR" sz="1600" i="1" dirty="0" smtClean="0">
                <a:solidFill>
                  <a:schemeClr val="tx2"/>
                </a:solidFill>
                <a:latin typeface="+mj-lt"/>
              </a:rPr>
              <a:t>Corps, cœur, clown, chemin vers Dieu</a:t>
            </a:r>
          </a:p>
          <a:p>
            <a:pPr>
              <a:buFont typeface="Wingdings" pitchFamily="2" charset="2"/>
              <a:buChar char="Ø"/>
            </a:pPr>
            <a:r>
              <a:rPr lang="fr-FR" sz="1600" i="1" dirty="0" smtClean="0">
                <a:solidFill>
                  <a:schemeClr val="tx2"/>
                </a:solidFill>
                <a:latin typeface="+mj-lt"/>
              </a:rPr>
              <a:t>5 jours de retraite selon les Exercices spirituels </a:t>
            </a:r>
          </a:p>
          <a:p>
            <a:pPr>
              <a:buFont typeface="Wingdings" pitchFamily="2" charset="2"/>
              <a:buChar char="Ø"/>
            </a:pPr>
            <a:r>
              <a:rPr lang="fr-FR" sz="1600" i="1" dirty="0" smtClean="0">
                <a:solidFill>
                  <a:schemeClr val="tx2"/>
                </a:solidFill>
                <a:latin typeface="+mj-lt"/>
              </a:rPr>
              <a:t>Je veux t’aimer sans cesse de plus en plus</a:t>
            </a:r>
          </a:p>
          <a:p>
            <a:pPr>
              <a:buFont typeface="Wingdings" pitchFamily="2" charset="2"/>
              <a:buChar char="Ø"/>
            </a:pPr>
            <a:r>
              <a:rPr lang="fr-FR" sz="1600" i="1" dirty="0" smtClean="0">
                <a:solidFill>
                  <a:schemeClr val="tx2"/>
                </a:solidFill>
                <a:latin typeface="+mj-lt"/>
              </a:rPr>
              <a:t>Initiation aux Exercices spirituels</a:t>
            </a:r>
          </a:p>
          <a:p>
            <a:pPr>
              <a:buFont typeface="Wingdings" pitchFamily="2" charset="2"/>
              <a:buChar char="Ø"/>
            </a:pPr>
            <a:r>
              <a:rPr lang="fr-FR" sz="1600" i="1" dirty="0" smtClean="0">
                <a:solidFill>
                  <a:schemeClr val="tx2"/>
                </a:solidFill>
                <a:latin typeface="+mj-lt"/>
              </a:rPr>
              <a:t>Retraite à la carte</a:t>
            </a:r>
            <a:endParaRPr lang="fr-FR" i="1" dirty="0"/>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26</a:t>
            </a:fld>
            <a:endParaRPr kumimoji="0" lang="fr-FR"/>
          </a:p>
        </p:txBody>
      </p:sp>
      <p:sp>
        <p:nvSpPr>
          <p:cNvPr id="4" name="Rectangle 3"/>
          <p:cNvSpPr/>
          <p:nvPr/>
        </p:nvSpPr>
        <p:spPr>
          <a:xfrm>
            <a:off x="0" y="0"/>
            <a:ext cx="2267744" cy="6858000"/>
          </a:xfrm>
          <a:prstGeom prst="rect">
            <a:avLst/>
          </a:prstGeom>
          <a:solidFill>
            <a:srgbClr val="2FCBB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dirty="0" smtClean="0"/>
          </a:p>
          <a:p>
            <a:pPr algn="ctr"/>
            <a:r>
              <a:rPr lang="fr-FR" b="1" u="sng" dirty="0" smtClean="0"/>
              <a:t>Septembre 2018</a:t>
            </a:r>
          </a:p>
          <a:p>
            <a:pPr algn="ctr"/>
            <a:endParaRPr lang="fr-FR" b="1" u="sng" dirty="0" smtClean="0"/>
          </a:p>
          <a:p>
            <a:pPr algn="ctr">
              <a:buFont typeface="Arial" pitchFamily="34" charset="0"/>
              <a:buChar char="•"/>
            </a:pPr>
            <a:r>
              <a:rPr lang="fr-FR" b="1" dirty="0" smtClean="0"/>
              <a:t>Travaux de sécurité dans les 14 chambres avec sanitaires</a:t>
            </a:r>
          </a:p>
          <a:p>
            <a:pPr algn="ctr">
              <a:buFont typeface="Arial" pitchFamily="34" charset="0"/>
              <a:buChar char="•"/>
            </a:pPr>
            <a:endParaRPr lang="fr-FR" b="1" dirty="0" smtClean="0"/>
          </a:p>
          <a:p>
            <a:pPr algn="ctr">
              <a:buFont typeface="Arial" pitchFamily="34" charset="0"/>
              <a:buChar char="•"/>
            </a:pPr>
            <a:r>
              <a:rPr lang="fr-FR" b="1" dirty="0" smtClean="0"/>
              <a:t>Rafraichissement du couloir central par quelques touches de peinture</a:t>
            </a:r>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r>
              <a:rPr lang="fr-FR" b="1" dirty="0" smtClean="0"/>
              <a:t>Changement du prestataire de restauration : « API » remplace « Dupont Restauration »</a:t>
            </a:r>
          </a:p>
        </p:txBody>
      </p:sp>
      <p:pic>
        <p:nvPicPr>
          <p:cNvPr id="23553" name="Picture 1"/>
          <p:cNvPicPr>
            <a:picLocks noChangeAspect="1" noChangeArrowheads="1"/>
          </p:cNvPicPr>
          <p:nvPr/>
        </p:nvPicPr>
        <p:blipFill>
          <a:blip r:embed="rId2" cstate="print"/>
          <a:srcRect/>
          <a:stretch>
            <a:fillRect/>
          </a:stretch>
        </p:blipFill>
        <p:spPr bwMode="auto">
          <a:xfrm>
            <a:off x="3347864" y="4365104"/>
            <a:ext cx="4229862" cy="2050923"/>
          </a:xfrm>
          <a:prstGeom prst="rect">
            <a:avLst/>
          </a:prstGeom>
          <a:noFill/>
          <a:ln w="25400">
            <a:solidFill>
              <a:schemeClr val="accent1">
                <a:shade val="50000"/>
              </a:schemeClr>
            </a:solidFill>
          </a:ln>
        </p:spPr>
      </p:pic>
      <p:pic>
        <p:nvPicPr>
          <p:cNvPr id="23554" name="Picture 2" descr="\\PAPYRUS\Archive\PHOTOS\MAISON HAUTMONT LOCAUX\Chambres\IMG_8851.JPG"/>
          <p:cNvPicPr>
            <a:picLocks noChangeAspect="1" noChangeArrowheads="1"/>
          </p:cNvPicPr>
          <p:nvPr/>
        </p:nvPicPr>
        <p:blipFill>
          <a:blip r:embed="rId3" cstate="print"/>
          <a:srcRect r="9678"/>
          <a:stretch>
            <a:fillRect/>
          </a:stretch>
        </p:blipFill>
        <p:spPr bwMode="auto">
          <a:xfrm>
            <a:off x="3059832" y="404664"/>
            <a:ext cx="5076559" cy="1920240"/>
          </a:xfrm>
          <a:prstGeom prst="rect">
            <a:avLst/>
          </a:prstGeom>
          <a:noFill/>
          <a:ln w="25400">
            <a:solidFill>
              <a:schemeClr val="accent1">
                <a:shade val="50000"/>
              </a:schemeClr>
            </a:solidFill>
          </a:ln>
        </p:spPr>
      </p:pic>
      <p:pic>
        <p:nvPicPr>
          <p:cNvPr id="23556" name="Picture 4" descr="Résultat de recherche d'images pour &quot;peinture images travaux&quot;"/>
          <p:cNvPicPr>
            <a:picLocks noChangeAspect="1" noChangeArrowheads="1"/>
          </p:cNvPicPr>
          <p:nvPr/>
        </p:nvPicPr>
        <p:blipFill>
          <a:blip r:embed="rId4" cstate="print"/>
          <a:srcRect b="13247"/>
          <a:stretch>
            <a:fillRect/>
          </a:stretch>
        </p:blipFill>
        <p:spPr bwMode="auto">
          <a:xfrm>
            <a:off x="5436096" y="2564904"/>
            <a:ext cx="2619375" cy="1512168"/>
          </a:xfrm>
          <a:prstGeom prst="rect">
            <a:avLst/>
          </a:prstGeom>
          <a:noFill/>
          <a:ln w="25400">
            <a:solidFill>
              <a:schemeClr val="accent1">
                <a:shade val="50000"/>
              </a:schemeClr>
            </a:solidFill>
          </a:ln>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27</a:t>
            </a:fld>
            <a:endParaRPr kumimoji="0" lang="fr-FR"/>
          </a:p>
        </p:txBody>
      </p:sp>
      <p:sp>
        <p:nvSpPr>
          <p:cNvPr id="4" name="Rectangle 3"/>
          <p:cNvSpPr/>
          <p:nvPr/>
        </p:nvSpPr>
        <p:spPr>
          <a:xfrm>
            <a:off x="0" y="0"/>
            <a:ext cx="2267744" cy="6858000"/>
          </a:xfrm>
          <a:prstGeom prst="rect">
            <a:avLst/>
          </a:prstGeom>
          <a:solidFill>
            <a:srgbClr val="2FCBB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dirty="0" smtClean="0"/>
          </a:p>
          <a:p>
            <a:pPr algn="ctr"/>
            <a:r>
              <a:rPr lang="fr-FR" b="1" u="sng" dirty="0" smtClean="0"/>
              <a:t>Septembre 2018</a:t>
            </a:r>
          </a:p>
          <a:p>
            <a:pPr algn="ctr"/>
            <a:endParaRPr lang="fr-FR" b="1" dirty="0" smtClean="0"/>
          </a:p>
          <a:p>
            <a:pPr algn="ctr">
              <a:buFont typeface="Arial" pitchFamily="34" charset="0"/>
              <a:buChar char="•"/>
            </a:pPr>
            <a:r>
              <a:rPr lang="fr-FR" b="1" dirty="0" smtClean="0"/>
              <a:t> Rencontre, à Saint Hugues (</a:t>
            </a:r>
            <a:r>
              <a:rPr lang="fr-FR" b="1" dirty="0" err="1" smtClean="0"/>
              <a:t>Biviers</a:t>
            </a:r>
            <a:r>
              <a:rPr lang="fr-FR" b="1" dirty="0" smtClean="0"/>
              <a:t>),  avec l’équipe du Centre Saint Hugues et des représentants de l’équipe nationale de la CVX</a:t>
            </a:r>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r>
              <a:rPr lang="fr-FR" b="1" dirty="0" smtClean="0"/>
              <a:t> A l’occasion des Journées du patrimoine et du mois de la Création, visites guidées et inspirées du Parc du Hautmont</a:t>
            </a:r>
          </a:p>
          <a:p>
            <a:pPr algn="ctr"/>
            <a:endParaRPr lang="fr-FR" b="1" u="sng" dirty="0" smtClean="0"/>
          </a:p>
        </p:txBody>
      </p:sp>
      <p:pic>
        <p:nvPicPr>
          <p:cNvPr id="25602" name="Picture 2" descr="\\PAPYRUS\Archive\PHOTOS\2018\2018-09 Saint Hugues\IMG_9592.JPG"/>
          <p:cNvPicPr>
            <a:picLocks noChangeAspect="1" noChangeArrowheads="1"/>
          </p:cNvPicPr>
          <p:nvPr/>
        </p:nvPicPr>
        <p:blipFill>
          <a:blip r:embed="rId2" cstate="print"/>
          <a:srcRect/>
          <a:stretch>
            <a:fillRect/>
          </a:stretch>
        </p:blipFill>
        <p:spPr bwMode="auto">
          <a:xfrm>
            <a:off x="3059832" y="188640"/>
            <a:ext cx="4470400" cy="3352800"/>
          </a:xfrm>
          <a:prstGeom prst="rect">
            <a:avLst/>
          </a:prstGeom>
          <a:noFill/>
          <a:ln w="25400">
            <a:solidFill>
              <a:schemeClr val="accent1">
                <a:shade val="50000"/>
              </a:schemeClr>
            </a:solidFill>
          </a:ln>
        </p:spPr>
      </p:pic>
      <p:pic>
        <p:nvPicPr>
          <p:cNvPr id="25604" name="Picture 4" descr="L’image contient peut-être : 1 personne, debout et plein air"/>
          <p:cNvPicPr>
            <a:picLocks noChangeAspect="1" noChangeArrowheads="1"/>
          </p:cNvPicPr>
          <p:nvPr/>
        </p:nvPicPr>
        <p:blipFill>
          <a:blip r:embed="rId3" cstate="print"/>
          <a:srcRect/>
          <a:stretch>
            <a:fillRect/>
          </a:stretch>
        </p:blipFill>
        <p:spPr bwMode="auto">
          <a:xfrm>
            <a:off x="3995936" y="4005064"/>
            <a:ext cx="4230529" cy="2378869"/>
          </a:xfrm>
          <a:prstGeom prst="rect">
            <a:avLst/>
          </a:prstGeom>
          <a:noFill/>
          <a:ln w="25400">
            <a:solidFill>
              <a:schemeClr val="accent1">
                <a:shade val="50000"/>
              </a:schemeClr>
            </a:solidFill>
          </a:ln>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28</a:t>
            </a:fld>
            <a:endParaRPr kumimoji="0" lang="fr-FR"/>
          </a:p>
        </p:txBody>
      </p:sp>
      <p:sp>
        <p:nvSpPr>
          <p:cNvPr id="4" name="Rectangle 3"/>
          <p:cNvSpPr/>
          <p:nvPr/>
        </p:nvSpPr>
        <p:spPr>
          <a:xfrm>
            <a:off x="0" y="0"/>
            <a:ext cx="2267744" cy="6858000"/>
          </a:xfrm>
          <a:prstGeom prst="rect">
            <a:avLst/>
          </a:prstGeom>
          <a:solidFill>
            <a:srgbClr val="2FCBB8"/>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fr-FR" b="1" dirty="0" smtClean="0"/>
          </a:p>
          <a:p>
            <a:pPr algn="ctr"/>
            <a:r>
              <a:rPr lang="fr-FR" b="1" u="sng" dirty="0" smtClean="0"/>
              <a:t>Octobre 2018</a:t>
            </a:r>
          </a:p>
          <a:p>
            <a:pPr algn="ctr"/>
            <a:endParaRPr lang="fr-FR" b="1" dirty="0" smtClean="0"/>
          </a:p>
          <a:p>
            <a:pPr algn="ctr">
              <a:buFont typeface="Arial" pitchFamily="34" charset="0"/>
              <a:buChar char="•"/>
            </a:pPr>
            <a:r>
              <a:rPr lang="fr-FR" b="1" dirty="0" smtClean="0"/>
              <a:t> Les acteurs pastoraux du doyenné des Hauts de Lys se rassemblent autour de leur nouveau doyen au Hautmont</a:t>
            </a:r>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r>
              <a:rPr lang="fr-FR" b="1" dirty="0" smtClean="0"/>
              <a:t>Une veillée fait découvrir le travail autour des contes</a:t>
            </a:r>
          </a:p>
          <a:p>
            <a:pPr algn="ctr">
              <a:buFont typeface="Arial" pitchFamily="34" charset="0"/>
              <a:buChar char="•"/>
            </a:pPr>
            <a:endParaRPr lang="fr-FR" b="1" dirty="0" smtClean="0"/>
          </a:p>
          <a:p>
            <a:pPr algn="ctr">
              <a:buFont typeface="Arial" pitchFamily="34" charset="0"/>
              <a:buChar char="•"/>
            </a:pPr>
            <a:endParaRPr lang="fr-FR" b="1" dirty="0" smtClean="0"/>
          </a:p>
          <a:p>
            <a:pPr algn="ctr">
              <a:buFont typeface="Arial" pitchFamily="34" charset="0"/>
              <a:buChar char="•"/>
            </a:pPr>
            <a:r>
              <a:rPr lang="fr-FR" b="1" dirty="0" smtClean="0"/>
              <a:t>Une retraite est proposée pour les diacres et leurs épouses</a:t>
            </a:r>
          </a:p>
          <a:p>
            <a:pPr algn="ctr"/>
            <a:endParaRPr lang="fr-FR" b="1" dirty="0" smtClean="0"/>
          </a:p>
        </p:txBody>
      </p:sp>
      <p:pic>
        <p:nvPicPr>
          <p:cNvPr id="191490" name="Picture 2" descr="doyenne-hdl_rvb-01"/>
          <p:cNvPicPr>
            <a:picLocks noChangeAspect="1" noChangeArrowheads="1"/>
          </p:cNvPicPr>
          <p:nvPr/>
        </p:nvPicPr>
        <p:blipFill>
          <a:blip r:embed="rId2" cstate="print"/>
          <a:srcRect/>
          <a:stretch>
            <a:fillRect/>
          </a:stretch>
        </p:blipFill>
        <p:spPr bwMode="auto">
          <a:xfrm>
            <a:off x="2445648" y="188640"/>
            <a:ext cx="4934664" cy="2723678"/>
          </a:xfrm>
          <a:prstGeom prst="rect">
            <a:avLst/>
          </a:prstGeom>
          <a:noFill/>
          <a:ln w="25400">
            <a:solidFill>
              <a:schemeClr val="accent1">
                <a:shade val="50000"/>
              </a:schemeClr>
            </a:solidFill>
          </a:ln>
        </p:spPr>
      </p:pic>
      <p:pic>
        <p:nvPicPr>
          <p:cNvPr id="191491" name="Picture 3"/>
          <p:cNvPicPr>
            <a:picLocks noChangeAspect="1" noChangeArrowheads="1"/>
          </p:cNvPicPr>
          <p:nvPr/>
        </p:nvPicPr>
        <p:blipFill>
          <a:blip r:embed="rId3" cstate="print"/>
          <a:srcRect/>
          <a:stretch>
            <a:fillRect/>
          </a:stretch>
        </p:blipFill>
        <p:spPr bwMode="auto">
          <a:xfrm>
            <a:off x="5940152" y="3073418"/>
            <a:ext cx="2592288" cy="2443814"/>
          </a:xfrm>
          <a:prstGeom prst="rect">
            <a:avLst/>
          </a:prstGeom>
          <a:noFill/>
          <a:ln w="25400">
            <a:solidFill>
              <a:schemeClr val="accent1">
                <a:shade val="50000"/>
              </a:schemeClr>
            </a:solidFill>
          </a:ln>
        </p:spPr>
      </p:pic>
      <p:sp>
        <p:nvSpPr>
          <p:cNvPr id="191493" name="AutoShape 5" descr="Résultat de recherche d'images pour &quot;diacres&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91495" name="AutoShape 7" descr="Résultat de recherche d'images pour &quot;diacres&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91497" name="AutoShape 9" descr="Résultat de recherche d'images pour &quot;diacres&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91498" name="Picture 10" descr="C:\Users\Directeur\Desktop\index.jpg"/>
          <p:cNvPicPr>
            <a:picLocks noChangeAspect="1" noChangeArrowheads="1"/>
          </p:cNvPicPr>
          <p:nvPr/>
        </p:nvPicPr>
        <p:blipFill>
          <a:blip r:embed="rId4" cstate="print"/>
          <a:srcRect/>
          <a:stretch>
            <a:fillRect/>
          </a:stretch>
        </p:blipFill>
        <p:spPr bwMode="auto">
          <a:xfrm>
            <a:off x="2627784" y="4862661"/>
            <a:ext cx="2876550" cy="1590675"/>
          </a:xfrm>
          <a:prstGeom prst="rect">
            <a:avLst/>
          </a:prstGeom>
          <a:noFill/>
          <a:ln w="25400">
            <a:solidFill>
              <a:schemeClr val="accent1">
                <a:shade val="50000"/>
              </a:schemeClr>
            </a:solidFill>
          </a:ln>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79512" y="5098504"/>
            <a:ext cx="8784975" cy="1066800"/>
          </a:xfrm>
        </p:spPr>
        <p:txBody>
          <a:bodyPr>
            <a:normAutofit fontScale="90000"/>
          </a:bodyPr>
          <a:lstStyle/>
          <a:p>
            <a:pPr algn="l"/>
            <a:r>
              <a:rPr lang="fr-FR" b="1" dirty="0">
                <a:solidFill>
                  <a:schemeClr val="bg1"/>
                </a:solidFill>
                <a:latin typeface="Bradley Hand ITC" pitchFamily="66" charset="0"/>
              </a:rPr>
              <a:t>L’année 2016-2017 en quelques images</a:t>
            </a:r>
          </a:p>
        </p:txBody>
      </p:sp>
      <p:sp>
        <p:nvSpPr>
          <p:cNvPr id="3" name="Espace réservé du numéro de diapositive 2">
            <a:extLst>
              <a:ext uri="{FF2B5EF4-FFF2-40B4-BE49-F238E27FC236}">
                <a16:creationId xmlns="" xmlns:a16="http://schemas.microsoft.com/office/drawing/2014/main" id="{7B97A636-8596-4066-A7EE-0F18D1B94143}"/>
              </a:ext>
            </a:extLst>
          </p:cNvPr>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29</a:t>
            </a:fld>
            <a:endParaRPr kumimoji="0" lang="fr-FR"/>
          </a:p>
        </p:txBody>
      </p:sp>
      <p:sp>
        <p:nvSpPr>
          <p:cNvPr id="7" name="Titre 1"/>
          <p:cNvSpPr txBox="1">
            <a:spLocks/>
          </p:cNvSpPr>
          <p:nvPr/>
        </p:nvSpPr>
        <p:spPr>
          <a:xfrm>
            <a:off x="0" y="2708920"/>
            <a:ext cx="3851920" cy="1143000"/>
          </a:xfrm>
          <a:prstGeom prst="rect">
            <a:avLst/>
          </a:prstGeom>
          <a:solidFill>
            <a:schemeClr val="accent5">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b="1" dirty="0" smtClean="0">
                <a:solidFill>
                  <a:schemeClr val="bg1"/>
                </a:solidFill>
                <a:latin typeface="Bradley Hand ITC TT" pitchFamily="2" charset="0"/>
                <a:ea typeface="+mj-ea"/>
                <a:cs typeface="+mj-cs"/>
              </a:rPr>
              <a:t>En chiffres</a:t>
            </a:r>
            <a:endParaRPr kumimoji="0" lang="fr-FR" sz="4400" b="0" i="0" u="none" strike="noStrike" kern="1200" cap="none" spc="0" normalizeH="0" baseline="0" noProof="0" dirty="0">
              <a:ln>
                <a:noFill/>
              </a:ln>
              <a:solidFill>
                <a:schemeClr val="bg1"/>
              </a:solidFill>
              <a:effectLst/>
              <a:uLnTx/>
              <a:uFillTx/>
              <a:latin typeface="Bradley Hand ITC TT" pitchFamily="2" charset="0"/>
              <a:ea typeface="+mj-ea"/>
              <a:cs typeface="+mj-cs"/>
            </a:endParaRPr>
          </a:p>
        </p:txBody>
      </p:sp>
      <p:sp>
        <p:nvSpPr>
          <p:cNvPr id="94210" name="AutoShape 2" descr="Résultat de recherche d'images pour &quot;image ordi café&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94212" name="AutoShape 4" descr="Résultat de recherche d'images pour &quot;image ordi café&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94213" name="Picture 5" descr="C:\Users\Directeur\Desktop\Supports AG\Comptes.jpg"/>
          <p:cNvPicPr>
            <a:picLocks noChangeAspect="1" noChangeArrowheads="1"/>
          </p:cNvPicPr>
          <p:nvPr/>
        </p:nvPicPr>
        <p:blipFill>
          <a:blip r:embed="rId3" cstate="print"/>
          <a:srcRect/>
          <a:stretch>
            <a:fillRect/>
          </a:stretch>
        </p:blipFill>
        <p:spPr bwMode="auto">
          <a:xfrm>
            <a:off x="3779912" y="1738106"/>
            <a:ext cx="5339334" cy="2843022"/>
          </a:xfrm>
          <a:prstGeom prst="rect">
            <a:avLst/>
          </a:prstGeom>
          <a:noFill/>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EDFD5D7C-5533-4C87-9B74-805BA35A39D4}" type="slidenum">
              <a:rPr lang="fr-FR" smtClean="0"/>
              <a:pPr/>
              <a:t>3</a:t>
            </a:fld>
            <a:endParaRPr lang="fr-FR"/>
          </a:p>
        </p:txBody>
      </p:sp>
      <p:pic>
        <p:nvPicPr>
          <p:cNvPr id="92162" name="Picture 2" descr="\\PAPYRUS\Archive\PHOTOS\Photos Parc\2014-04-27 07.31.48.jpg"/>
          <p:cNvPicPr>
            <a:picLocks noGrp="1" noChangeAspect="1" noChangeArrowheads="1"/>
          </p:cNvPicPr>
          <p:nvPr>
            <p:ph idx="1"/>
          </p:nvPr>
        </p:nvPicPr>
        <p:blipFill>
          <a:blip r:embed="rId2" cstate="print"/>
          <a:srcRect/>
          <a:stretch>
            <a:fillRect/>
          </a:stretch>
        </p:blipFill>
        <p:spPr bwMode="auto">
          <a:xfrm>
            <a:off x="4535424" y="1556792"/>
            <a:ext cx="4608576" cy="3442208"/>
          </a:xfrm>
          <a:prstGeom prst="rect">
            <a:avLst/>
          </a:prstGeom>
          <a:noFill/>
        </p:spPr>
      </p:pic>
      <p:sp>
        <p:nvSpPr>
          <p:cNvPr id="6" name="Titre 1"/>
          <p:cNvSpPr txBox="1">
            <a:spLocks/>
          </p:cNvSpPr>
          <p:nvPr/>
        </p:nvSpPr>
        <p:spPr>
          <a:xfrm>
            <a:off x="0" y="2708920"/>
            <a:ext cx="4572000" cy="1143000"/>
          </a:xfrm>
          <a:prstGeom prst="rect">
            <a:avLst/>
          </a:prstGeom>
          <a:solidFill>
            <a:schemeClr val="accent5">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SE</a:t>
            </a:r>
            <a:r>
              <a:rPr kumimoji="0" lang="fr-FR" sz="4400" b="1" i="0" u="none" strike="noStrike" kern="1200" cap="none" spc="0" normalizeH="0" noProof="0" dirty="0" smtClean="0">
                <a:ln>
                  <a:noFill/>
                </a:ln>
                <a:solidFill>
                  <a:schemeClr val="bg1"/>
                </a:solidFill>
                <a:effectLst/>
                <a:uLnTx/>
                <a:uFillTx/>
                <a:latin typeface="Bradley Hand ITC TT" pitchFamily="2" charset="0"/>
                <a:ea typeface="+mj-ea"/>
                <a:cs typeface="+mj-cs"/>
              </a:rPr>
              <a:t> DISPOSER</a:t>
            </a:r>
            <a:endParaRPr kumimoji="0" lang="fr-FR" sz="4400" b="0" i="0" u="none" strike="noStrike" kern="1200" cap="none" spc="0" normalizeH="0" baseline="0" noProof="0" dirty="0">
              <a:ln>
                <a:noFill/>
              </a:ln>
              <a:solidFill>
                <a:schemeClr val="bg1"/>
              </a:solidFill>
              <a:effectLst/>
              <a:uLnTx/>
              <a:uFillTx/>
              <a:latin typeface="Bradley Hand ITC TT" pitchFamily="2" charset="0"/>
              <a:ea typeface="+mj-ea"/>
              <a:cs typeface="+mj-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EDFD5D7C-5533-4C87-9B74-805BA35A39D4}" type="slidenum">
              <a:rPr lang="fr-FR" smtClean="0"/>
              <a:pPr/>
              <a:t>30</a:t>
            </a:fld>
            <a:endParaRPr lang="fr-FR" dirty="0"/>
          </a:p>
        </p:txBody>
      </p:sp>
      <p:graphicFrame>
        <p:nvGraphicFramePr>
          <p:cNvPr id="14" name="Diagramme 13"/>
          <p:cNvGraphicFramePr/>
          <p:nvPr/>
        </p:nvGraphicFramePr>
        <p:xfrm>
          <a:off x="1524000" y="1397001"/>
          <a:ext cx="6216352" cy="47683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re 1">
            <a:extLst>
              <a:ext uri="{FF2B5EF4-FFF2-40B4-BE49-F238E27FC236}">
                <a16:creationId xmlns="" xmlns:a16="http://schemas.microsoft.com/office/drawing/2014/main" id="{9B62D947-BF03-4AFE-8AA2-4F05E370CC53}"/>
              </a:ext>
            </a:extLst>
          </p:cNvPr>
          <p:cNvSpPr>
            <a:spLocks noGrp="1"/>
          </p:cNvSpPr>
          <p:nvPr>
            <p:ph type="title"/>
          </p:nvPr>
        </p:nvSpPr>
        <p:spPr>
          <a:xfrm>
            <a:off x="0" y="0"/>
            <a:ext cx="9144000" cy="1143000"/>
          </a:xfrm>
          <a:solidFill>
            <a:srgbClr val="006699"/>
          </a:solidFill>
        </p:spPr>
        <p:txBody>
          <a:bodyPr>
            <a:normAutofit/>
          </a:bodyPr>
          <a:lstStyle/>
          <a:p>
            <a:pPr algn="ctr"/>
            <a:r>
              <a:rPr lang="fr-FR" sz="4400" dirty="0" smtClean="0">
                <a:solidFill>
                  <a:schemeClr val="bg1"/>
                </a:solidFill>
                <a:latin typeface="Bradley Hand ITC TT" pitchFamily="2" charset="0"/>
              </a:rPr>
              <a:t>En bref</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 xmlns:a16="http://schemas.microsoft.com/office/drawing/2014/main" id="{2D7CFCB1-1322-46DB-B7AB-6456EB0A4CDE}"/>
              </a:ext>
            </a:extLst>
          </p:cNvPr>
          <p:cNvSpPr>
            <a:spLocks noGrp="1"/>
          </p:cNvSpPr>
          <p:nvPr>
            <p:ph type="sldNum" sz="quarter" idx="12"/>
          </p:nvPr>
        </p:nvSpPr>
        <p:spPr/>
        <p:txBody>
          <a:bodyPr/>
          <a:lstStyle/>
          <a:p>
            <a:fld id="{EDFD5D7C-5533-4C87-9B74-805BA35A39D4}" type="slidenum">
              <a:rPr lang="fr-FR" smtClean="0"/>
              <a:pPr/>
              <a:t>31</a:t>
            </a:fld>
            <a:endParaRPr lang="fr-FR"/>
          </a:p>
        </p:txBody>
      </p:sp>
      <p:sp>
        <p:nvSpPr>
          <p:cNvPr id="5" name="Titre 1">
            <a:extLst>
              <a:ext uri="{FF2B5EF4-FFF2-40B4-BE49-F238E27FC236}">
                <a16:creationId xmlns="" xmlns:a16="http://schemas.microsoft.com/office/drawing/2014/main" id="{9B62D947-BF03-4AFE-8AA2-4F05E370CC53}"/>
              </a:ext>
            </a:extLst>
          </p:cNvPr>
          <p:cNvSpPr txBox="1">
            <a:spLocks/>
          </p:cNvSpPr>
          <p:nvPr/>
        </p:nvSpPr>
        <p:spPr>
          <a:xfrm>
            <a:off x="0" y="0"/>
            <a:ext cx="9144000" cy="1143000"/>
          </a:xfrm>
          <a:prstGeom prst="rect">
            <a:avLst/>
          </a:prstGeom>
          <a:solidFill>
            <a:srgbClr val="006699"/>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chemeClr val="bg1"/>
                </a:solidFill>
                <a:effectLst/>
                <a:uLnTx/>
                <a:uFillTx/>
                <a:latin typeface="Bradley Hand ITC TT" pitchFamily="2" charset="0"/>
                <a:ea typeface="+mj-ea"/>
                <a:cs typeface="+mj-cs"/>
              </a:rPr>
              <a:t>L’activité</a:t>
            </a:r>
            <a:r>
              <a:rPr kumimoji="0" lang="fr-FR" sz="4400" b="0" i="0" u="none" strike="noStrike" kern="1200" cap="none" spc="0" normalizeH="0" noProof="0" dirty="0" smtClean="0">
                <a:ln>
                  <a:noFill/>
                </a:ln>
                <a:solidFill>
                  <a:schemeClr val="bg1"/>
                </a:solidFill>
                <a:effectLst/>
                <a:uLnTx/>
                <a:uFillTx/>
                <a:latin typeface="Bradley Hand ITC TT" pitchFamily="2" charset="0"/>
                <a:ea typeface="+mj-ea"/>
                <a:cs typeface="+mj-cs"/>
              </a:rPr>
              <a:t> de la maison dans son intégralité</a:t>
            </a:r>
            <a:endParaRPr kumimoji="0" lang="fr-FR" sz="4400" b="0" i="0" u="none" strike="noStrike" kern="1200" cap="none" spc="0" normalizeH="0" baseline="0" noProof="0" dirty="0" smtClean="0">
              <a:ln>
                <a:noFill/>
              </a:ln>
              <a:solidFill>
                <a:schemeClr val="bg1"/>
              </a:solidFill>
              <a:effectLst/>
              <a:uLnTx/>
              <a:uFillTx/>
              <a:latin typeface="Bradley Hand ITC TT" pitchFamily="2" charset="0"/>
              <a:ea typeface="+mj-ea"/>
              <a:cs typeface="+mj-cs"/>
            </a:endParaRPr>
          </a:p>
        </p:txBody>
      </p:sp>
      <p:graphicFrame>
        <p:nvGraphicFramePr>
          <p:cNvPr id="78849" name="Object 1"/>
          <p:cNvGraphicFramePr>
            <a:graphicFrameLocks noChangeAspect="1"/>
          </p:cNvGraphicFramePr>
          <p:nvPr>
            <p:extLst>
              <p:ext uri="{D42A27DB-BD31-4B8C-83A1-F6EECF244321}">
                <p14:modId xmlns:p14="http://schemas.microsoft.com/office/powerpoint/2010/main" val="3765264409"/>
              </p:ext>
            </p:extLst>
          </p:nvPr>
        </p:nvGraphicFramePr>
        <p:xfrm>
          <a:off x="3347864" y="4437112"/>
          <a:ext cx="5541962" cy="2219325"/>
        </p:xfrm>
        <a:graphic>
          <a:graphicData uri="http://schemas.openxmlformats.org/presentationml/2006/ole">
            <mc:AlternateContent xmlns:mc="http://schemas.openxmlformats.org/markup-compatibility/2006">
              <mc:Choice xmlns:v="urn:schemas-microsoft-com:vml" Requires="v">
                <p:oleObj spid="_x0000_s78851" name="Worksheet" r:id="rId3" imgW="5886467" imgH="2219400" progId="Excel.Sheet.12">
                  <p:link updateAutomatic="1"/>
                </p:oleObj>
              </mc:Choice>
              <mc:Fallback>
                <p:oleObj name="Worksheet" r:id="rId3" imgW="5886467" imgH="2219400" progId="Excel.Sheet.12">
                  <p:link updateAutomatic="1"/>
                  <p:pic>
                    <p:nvPicPr>
                      <p:cNvPr id="0" name="Picture 1"/>
                      <p:cNvPicPr>
                        <a:picLocks noChangeAspect="1" noChangeArrowheads="1"/>
                      </p:cNvPicPr>
                      <p:nvPr/>
                    </p:nvPicPr>
                    <p:blipFill>
                      <a:blip r:embed="rId4"/>
                      <a:srcRect/>
                      <a:stretch>
                        <a:fillRect/>
                      </a:stretch>
                    </p:blipFill>
                    <p:spPr bwMode="auto">
                      <a:xfrm>
                        <a:off x="3347864" y="4437112"/>
                        <a:ext cx="5541962"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 name="Graphique 7"/>
          <p:cNvGraphicFramePr>
            <a:graphicFrameLocks/>
          </p:cNvGraphicFramePr>
          <p:nvPr/>
        </p:nvGraphicFramePr>
        <p:xfrm>
          <a:off x="323528" y="1268760"/>
          <a:ext cx="4391025" cy="2988945"/>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 xmlns:a16="http://schemas.microsoft.com/office/drawing/2014/main" id="{A5EDBB4C-99D7-480C-9CD8-D6BD60ED0EE8}"/>
              </a:ext>
            </a:extLst>
          </p:cNvPr>
          <p:cNvSpPr>
            <a:spLocks noGrp="1"/>
          </p:cNvSpPr>
          <p:nvPr>
            <p:ph type="sldNum" sz="quarter" idx="12"/>
          </p:nvPr>
        </p:nvSpPr>
        <p:spPr/>
        <p:txBody>
          <a:bodyPr/>
          <a:lstStyle/>
          <a:p>
            <a:fld id="{EDFD5D7C-5533-4C87-9B74-805BA35A39D4}" type="slidenum">
              <a:rPr lang="fr-FR" smtClean="0"/>
              <a:pPr/>
              <a:t>32</a:t>
            </a:fld>
            <a:endParaRPr lang="fr-FR"/>
          </a:p>
        </p:txBody>
      </p:sp>
      <p:sp>
        <p:nvSpPr>
          <p:cNvPr id="7" name="Titre 1">
            <a:extLst>
              <a:ext uri="{FF2B5EF4-FFF2-40B4-BE49-F238E27FC236}">
                <a16:creationId xmlns="" xmlns:a16="http://schemas.microsoft.com/office/drawing/2014/main" id="{9B62D947-BF03-4AFE-8AA2-4F05E370CC53}"/>
              </a:ext>
            </a:extLst>
          </p:cNvPr>
          <p:cNvSpPr txBox="1">
            <a:spLocks/>
          </p:cNvSpPr>
          <p:nvPr/>
        </p:nvSpPr>
        <p:spPr>
          <a:xfrm>
            <a:off x="0" y="0"/>
            <a:ext cx="9144000" cy="1143000"/>
          </a:xfrm>
          <a:prstGeom prst="rect">
            <a:avLst/>
          </a:prstGeom>
          <a:solidFill>
            <a:srgbClr val="006699"/>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chemeClr val="bg1"/>
                </a:solidFill>
                <a:effectLst/>
                <a:uLnTx/>
                <a:uFillTx/>
                <a:latin typeface="Bradley Hand ITC TT" pitchFamily="2" charset="0"/>
                <a:ea typeface="+mj-ea"/>
                <a:cs typeface="+mj-cs"/>
              </a:rPr>
              <a:t>Les activités du</a:t>
            </a:r>
            <a:r>
              <a:rPr kumimoji="0" lang="fr-FR" sz="4400" b="0" i="0" u="none" strike="noStrike" kern="1200" cap="none" spc="0" normalizeH="0" noProof="0" dirty="0" smtClean="0">
                <a:ln>
                  <a:noFill/>
                </a:ln>
                <a:solidFill>
                  <a:schemeClr val="bg1"/>
                </a:solidFill>
                <a:effectLst/>
                <a:uLnTx/>
                <a:uFillTx/>
                <a:latin typeface="Bradley Hand ITC TT" pitchFamily="2" charset="0"/>
                <a:ea typeface="+mj-ea"/>
                <a:cs typeface="+mj-cs"/>
              </a:rPr>
              <a:t> programme</a:t>
            </a:r>
            <a:endParaRPr kumimoji="0" lang="fr-FR" sz="4400" b="0" i="0" u="none" strike="noStrike" kern="1200" cap="none" spc="0" normalizeH="0" baseline="0" noProof="0" dirty="0" smtClean="0">
              <a:ln>
                <a:noFill/>
              </a:ln>
              <a:solidFill>
                <a:schemeClr val="bg1"/>
              </a:solidFill>
              <a:effectLst/>
              <a:uLnTx/>
              <a:uFillTx/>
              <a:latin typeface="Bradley Hand ITC TT" pitchFamily="2" charset="0"/>
              <a:ea typeface="+mj-ea"/>
              <a:cs typeface="+mj-cs"/>
            </a:endParaRPr>
          </a:p>
        </p:txBody>
      </p:sp>
      <p:graphicFrame>
        <p:nvGraphicFramePr>
          <p:cNvPr id="111617" name="Object 1"/>
          <p:cNvGraphicFramePr>
            <a:graphicFrameLocks noChangeAspect="1"/>
          </p:cNvGraphicFramePr>
          <p:nvPr>
            <p:extLst>
              <p:ext uri="{D42A27DB-BD31-4B8C-83A1-F6EECF244321}">
                <p14:modId xmlns:p14="http://schemas.microsoft.com/office/powerpoint/2010/main" val="1681898785"/>
              </p:ext>
            </p:extLst>
          </p:nvPr>
        </p:nvGraphicFramePr>
        <p:xfrm>
          <a:off x="260350" y="1282700"/>
          <a:ext cx="4410075" cy="2962275"/>
        </p:xfrm>
        <a:graphic>
          <a:graphicData uri="http://schemas.openxmlformats.org/presentationml/2006/ole">
            <mc:AlternateContent xmlns:mc="http://schemas.openxmlformats.org/markup-compatibility/2006">
              <mc:Choice xmlns:v="urn:schemas-microsoft-com:vml" Requires="v">
                <p:oleObj spid="_x0000_s111621" name="Worksheet" r:id="rId3" imgW="4410190" imgH="2962170" progId="Excel.Sheet.12">
                  <p:link updateAutomatic="1"/>
                </p:oleObj>
              </mc:Choice>
              <mc:Fallback>
                <p:oleObj name="Worksheet" r:id="rId3" imgW="4410190" imgH="2962170" progId="Excel.Sheet.12">
                  <p:link updateAutomatic="1"/>
                  <p:pic>
                    <p:nvPicPr>
                      <p:cNvPr id="0" name="Picture 1"/>
                      <p:cNvPicPr>
                        <a:picLocks noChangeAspect="1" noChangeArrowheads="1"/>
                      </p:cNvPicPr>
                      <p:nvPr/>
                    </p:nvPicPr>
                    <p:blipFill>
                      <a:blip r:embed="rId4"/>
                      <a:srcRect/>
                      <a:stretch>
                        <a:fillRect/>
                      </a:stretch>
                    </p:blipFill>
                    <p:spPr bwMode="auto">
                      <a:xfrm>
                        <a:off x="260350" y="1282700"/>
                        <a:ext cx="4410075"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1618" name="Object 2"/>
          <p:cNvGraphicFramePr>
            <a:graphicFrameLocks noChangeAspect="1"/>
          </p:cNvGraphicFramePr>
          <p:nvPr>
            <p:extLst>
              <p:ext uri="{D42A27DB-BD31-4B8C-83A1-F6EECF244321}">
                <p14:modId xmlns:p14="http://schemas.microsoft.com/office/powerpoint/2010/main" val="1251801009"/>
              </p:ext>
            </p:extLst>
          </p:nvPr>
        </p:nvGraphicFramePr>
        <p:xfrm>
          <a:off x="2627784" y="4581128"/>
          <a:ext cx="5619750" cy="1895475"/>
        </p:xfrm>
        <a:graphic>
          <a:graphicData uri="http://schemas.openxmlformats.org/presentationml/2006/ole">
            <mc:AlternateContent xmlns:mc="http://schemas.openxmlformats.org/markup-compatibility/2006">
              <mc:Choice xmlns:v="urn:schemas-microsoft-com:vml" Requires="v">
                <p:oleObj spid="_x0000_s111622" name="Worksheet" r:id="rId5" imgW="5619846" imgH="1895400" progId="Excel.Sheet.12">
                  <p:link updateAutomatic="1"/>
                </p:oleObj>
              </mc:Choice>
              <mc:Fallback>
                <p:oleObj name="Worksheet" r:id="rId5" imgW="5619846" imgH="1895400" progId="Excel.Sheet.12">
                  <p:link updateAutomatic="1"/>
                  <p:pic>
                    <p:nvPicPr>
                      <p:cNvPr id="0" name="Picture 2"/>
                      <p:cNvPicPr>
                        <a:picLocks noChangeAspect="1" noChangeArrowheads="1"/>
                      </p:cNvPicPr>
                      <p:nvPr/>
                    </p:nvPicPr>
                    <p:blipFill>
                      <a:blip r:embed="rId6"/>
                      <a:srcRect/>
                      <a:stretch>
                        <a:fillRect/>
                      </a:stretch>
                    </p:blipFill>
                    <p:spPr bwMode="auto">
                      <a:xfrm>
                        <a:off x="2627784" y="4581128"/>
                        <a:ext cx="561975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 xmlns:a16="http://schemas.microsoft.com/office/drawing/2014/main" id="{A5EDBB4C-99D7-480C-9CD8-D6BD60ED0EE8}"/>
              </a:ext>
            </a:extLst>
          </p:cNvPr>
          <p:cNvSpPr>
            <a:spLocks noGrp="1"/>
          </p:cNvSpPr>
          <p:nvPr>
            <p:ph type="sldNum" sz="quarter" idx="12"/>
          </p:nvPr>
        </p:nvSpPr>
        <p:spPr/>
        <p:txBody>
          <a:bodyPr/>
          <a:lstStyle/>
          <a:p>
            <a:fld id="{EDFD5D7C-5533-4C87-9B74-805BA35A39D4}" type="slidenum">
              <a:rPr lang="fr-FR" smtClean="0"/>
              <a:pPr/>
              <a:t>33</a:t>
            </a:fld>
            <a:endParaRPr lang="fr-FR"/>
          </a:p>
        </p:txBody>
      </p:sp>
      <p:sp>
        <p:nvSpPr>
          <p:cNvPr id="7" name="Titre 1">
            <a:extLst>
              <a:ext uri="{FF2B5EF4-FFF2-40B4-BE49-F238E27FC236}">
                <a16:creationId xmlns="" xmlns:a16="http://schemas.microsoft.com/office/drawing/2014/main" id="{9B62D947-BF03-4AFE-8AA2-4F05E370CC53}"/>
              </a:ext>
            </a:extLst>
          </p:cNvPr>
          <p:cNvSpPr txBox="1">
            <a:spLocks/>
          </p:cNvSpPr>
          <p:nvPr/>
        </p:nvSpPr>
        <p:spPr>
          <a:xfrm>
            <a:off x="0" y="0"/>
            <a:ext cx="9144000" cy="1143000"/>
          </a:xfrm>
          <a:prstGeom prst="rect">
            <a:avLst/>
          </a:prstGeom>
          <a:solidFill>
            <a:srgbClr val="006699"/>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chemeClr val="bg1"/>
                </a:solidFill>
                <a:effectLst/>
                <a:uLnTx/>
                <a:uFillTx/>
                <a:latin typeface="Bradley Hand ITC TT" pitchFamily="2" charset="0"/>
                <a:ea typeface="+mj-ea"/>
                <a:cs typeface="+mj-cs"/>
              </a:rPr>
              <a:t>Notre mission d’accueil</a:t>
            </a:r>
          </a:p>
        </p:txBody>
      </p:sp>
      <p:graphicFrame>
        <p:nvGraphicFramePr>
          <p:cNvPr id="77825" name="Object 1"/>
          <p:cNvGraphicFramePr>
            <a:graphicFrameLocks noChangeAspect="1"/>
          </p:cNvGraphicFramePr>
          <p:nvPr>
            <p:extLst>
              <p:ext uri="{D42A27DB-BD31-4B8C-83A1-F6EECF244321}">
                <p14:modId xmlns:p14="http://schemas.microsoft.com/office/powerpoint/2010/main" val="1485335461"/>
              </p:ext>
            </p:extLst>
          </p:nvPr>
        </p:nvGraphicFramePr>
        <p:xfrm>
          <a:off x="193675" y="1282700"/>
          <a:ext cx="4419600" cy="2647950"/>
        </p:xfrm>
        <a:graphic>
          <a:graphicData uri="http://schemas.openxmlformats.org/presentationml/2006/ole">
            <mc:AlternateContent xmlns:mc="http://schemas.openxmlformats.org/markup-compatibility/2006">
              <mc:Choice xmlns:v="urn:schemas-microsoft-com:vml" Requires="v">
                <p:oleObj spid="_x0000_s77829" name="Worksheet" r:id="rId3" imgW="4419645" imgH="2647890" progId="Excel.Sheet.12">
                  <p:link updateAutomatic="1"/>
                </p:oleObj>
              </mc:Choice>
              <mc:Fallback>
                <p:oleObj name="Worksheet" r:id="rId3" imgW="4419645" imgH="2647890" progId="Excel.Sheet.12">
                  <p:link updateAutomatic="1"/>
                  <p:pic>
                    <p:nvPicPr>
                      <p:cNvPr id="0" name="Picture 1"/>
                      <p:cNvPicPr>
                        <a:picLocks noChangeAspect="1" noChangeArrowheads="1"/>
                      </p:cNvPicPr>
                      <p:nvPr/>
                    </p:nvPicPr>
                    <p:blipFill>
                      <a:blip r:embed="rId4"/>
                      <a:srcRect/>
                      <a:stretch>
                        <a:fillRect/>
                      </a:stretch>
                    </p:blipFill>
                    <p:spPr bwMode="auto">
                      <a:xfrm>
                        <a:off x="193675" y="1282700"/>
                        <a:ext cx="44196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7826" name="Object 2"/>
          <p:cNvGraphicFramePr>
            <a:graphicFrameLocks noChangeAspect="1"/>
          </p:cNvGraphicFramePr>
          <p:nvPr>
            <p:extLst>
              <p:ext uri="{D42A27DB-BD31-4B8C-83A1-F6EECF244321}">
                <p14:modId xmlns:p14="http://schemas.microsoft.com/office/powerpoint/2010/main" val="796032768"/>
              </p:ext>
            </p:extLst>
          </p:nvPr>
        </p:nvGraphicFramePr>
        <p:xfrm>
          <a:off x="2699792" y="4221088"/>
          <a:ext cx="5619750" cy="2171700"/>
        </p:xfrm>
        <a:graphic>
          <a:graphicData uri="http://schemas.openxmlformats.org/presentationml/2006/ole">
            <mc:AlternateContent xmlns:mc="http://schemas.openxmlformats.org/markup-compatibility/2006">
              <mc:Choice xmlns:v="urn:schemas-microsoft-com:vml" Requires="v">
                <p:oleObj spid="_x0000_s77830" name="Worksheet" r:id="rId5" imgW="5619846" imgH="2171610" progId="Excel.Sheet.12">
                  <p:link updateAutomatic="1"/>
                </p:oleObj>
              </mc:Choice>
              <mc:Fallback>
                <p:oleObj name="Worksheet" r:id="rId5" imgW="5619846" imgH="2171610" progId="Excel.Sheet.12">
                  <p:link updateAutomatic="1"/>
                  <p:pic>
                    <p:nvPicPr>
                      <p:cNvPr id="0" name="Picture 2"/>
                      <p:cNvPicPr>
                        <a:picLocks noChangeAspect="1" noChangeArrowheads="1"/>
                      </p:cNvPicPr>
                      <p:nvPr/>
                    </p:nvPicPr>
                    <p:blipFill>
                      <a:blip r:embed="rId6"/>
                      <a:srcRect/>
                      <a:stretch>
                        <a:fillRect/>
                      </a:stretch>
                    </p:blipFill>
                    <p:spPr bwMode="auto">
                      <a:xfrm>
                        <a:off x="2699792" y="4221088"/>
                        <a:ext cx="5619750" cy="217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79512" y="5098504"/>
            <a:ext cx="8784975" cy="1066800"/>
          </a:xfrm>
        </p:spPr>
        <p:txBody>
          <a:bodyPr>
            <a:normAutofit fontScale="90000"/>
          </a:bodyPr>
          <a:lstStyle/>
          <a:p>
            <a:pPr algn="l"/>
            <a:r>
              <a:rPr lang="fr-FR" b="1" dirty="0">
                <a:solidFill>
                  <a:schemeClr val="bg1"/>
                </a:solidFill>
                <a:latin typeface="Bradley Hand ITC" pitchFamily="66" charset="0"/>
              </a:rPr>
              <a:t>L’année 2016-2017 en quelques images</a:t>
            </a:r>
          </a:p>
        </p:txBody>
      </p:sp>
      <p:sp>
        <p:nvSpPr>
          <p:cNvPr id="3" name="Espace réservé du numéro de diapositive 2">
            <a:extLst>
              <a:ext uri="{FF2B5EF4-FFF2-40B4-BE49-F238E27FC236}">
                <a16:creationId xmlns="" xmlns:a16="http://schemas.microsoft.com/office/drawing/2014/main" id="{7B97A636-8596-4066-A7EE-0F18D1B94143}"/>
              </a:ext>
            </a:extLst>
          </p:cNvPr>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34</a:t>
            </a:fld>
            <a:endParaRPr kumimoji="0" lang="fr-FR"/>
          </a:p>
        </p:txBody>
      </p:sp>
      <p:sp>
        <p:nvSpPr>
          <p:cNvPr id="7" name="Titre 1"/>
          <p:cNvSpPr txBox="1">
            <a:spLocks/>
          </p:cNvSpPr>
          <p:nvPr/>
        </p:nvSpPr>
        <p:spPr>
          <a:xfrm>
            <a:off x="0" y="2708920"/>
            <a:ext cx="3851920" cy="1143000"/>
          </a:xfrm>
          <a:prstGeom prst="rect">
            <a:avLst/>
          </a:prstGeom>
          <a:solidFill>
            <a:schemeClr val="accent5">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b="1" dirty="0" smtClean="0">
                <a:solidFill>
                  <a:schemeClr val="bg1"/>
                </a:solidFill>
                <a:latin typeface="Bradley Hand ITC TT" pitchFamily="2" charset="0"/>
                <a:ea typeface="+mj-ea"/>
                <a:cs typeface="+mj-cs"/>
              </a:rPr>
              <a:t>Le programme</a:t>
            </a:r>
            <a:endParaRPr kumimoji="0" lang="fr-FR" sz="4400" b="0" i="0" u="none" strike="noStrike" kern="1200" cap="none" spc="0" normalizeH="0" baseline="0" noProof="0" dirty="0">
              <a:ln>
                <a:noFill/>
              </a:ln>
              <a:solidFill>
                <a:schemeClr val="bg1"/>
              </a:solidFill>
              <a:effectLst/>
              <a:uLnTx/>
              <a:uFillTx/>
              <a:latin typeface="Bradley Hand ITC TT" pitchFamily="2" charset="0"/>
              <a:ea typeface="+mj-ea"/>
              <a:cs typeface="+mj-cs"/>
            </a:endParaRPr>
          </a:p>
        </p:txBody>
      </p:sp>
      <p:sp>
        <p:nvSpPr>
          <p:cNvPr id="94210" name="AutoShape 2" descr="Résultat de recherche d'images pour &quot;image ordi café&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94212" name="AutoShape 4" descr="Résultat de recherche d'images pour &quot;image ordi café&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76802" name="Picture 2" descr="http://www.hautmont.org/ca-s2019est-passe-au-hautmont/avez-vous-recu-le-programme-de-lete-1/image_preview"/>
          <p:cNvPicPr>
            <a:picLocks noChangeAspect="1" noChangeArrowheads="1"/>
          </p:cNvPicPr>
          <p:nvPr/>
        </p:nvPicPr>
        <p:blipFill>
          <a:blip r:embed="rId3" cstate="print"/>
          <a:srcRect l="15324" r="15717"/>
          <a:stretch>
            <a:fillRect/>
          </a:stretch>
        </p:blipFill>
        <p:spPr bwMode="auto">
          <a:xfrm>
            <a:off x="3995936" y="1052736"/>
            <a:ext cx="4702935" cy="4808030"/>
          </a:xfrm>
          <a:prstGeom prst="rect">
            <a:avLst/>
          </a:prstGeom>
          <a:noFill/>
        </p:spPr>
      </p:pic>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79512" y="5098504"/>
            <a:ext cx="8784975" cy="1066800"/>
          </a:xfrm>
        </p:spPr>
        <p:txBody>
          <a:bodyPr>
            <a:normAutofit fontScale="90000"/>
          </a:bodyPr>
          <a:lstStyle/>
          <a:p>
            <a:pPr algn="l"/>
            <a:r>
              <a:rPr lang="fr-FR" b="1" dirty="0">
                <a:solidFill>
                  <a:schemeClr val="bg1"/>
                </a:solidFill>
                <a:latin typeface="Bradley Hand ITC" pitchFamily="66" charset="0"/>
              </a:rPr>
              <a:t>L’année 2016-2017 en quelques images</a:t>
            </a:r>
          </a:p>
        </p:txBody>
      </p:sp>
      <p:sp>
        <p:nvSpPr>
          <p:cNvPr id="3" name="Espace réservé du numéro de diapositive 2">
            <a:extLst>
              <a:ext uri="{FF2B5EF4-FFF2-40B4-BE49-F238E27FC236}">
                <a16:creationId xmlns="" xmlns:a16="http://schemas.microsoft.com/office/drawing/2014/main" id="{7B97A636-8596-4066-A7EE-0F18D1B94143}"/>
              </a:ext>
            </a:extLst>
          </p:cNvPr>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35</a:t>
            </a:fld>
            <a:endParaRPr kumimoji="0" lang="fr-FR"/>
          </a:p>
        </p:txBody>
      </p:sp>
      <p:sp>
        <p:nvSpPr>
          <p:cNvPr id="7" name="Titre 1"/>
          <p:cNvSpPr txBox="1">
            <a:spLocks/>
          </p:cNvSpPr>
          <p:nvPr/>
        </p:nvSpPr>
        <p:spPr>
          <a:xfrm>
            <a:off x="0" y="2708920"/>
            <a:ext cx="3851920" cy="1143000"/>
          </a:xfrm>
          <a:prstGeom prst="rect">
            <a:avLst/>
          </a:prstGeom>
          <a:solidFill>
            <a:schemeClr val="accent5">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b="1" dirty="0" smtClean="0">
                <a:solidFill>
                  <a:schemeClr val="bg1"/>
                </a:solidFill>
                <a:latin typeface="Bradley Hand ITC TT" pitchFamily="2" charset="0"/>
                <a:ea typeface="+mj-ea"/>
                <a:cs typeface="+mj-cs"/>
              </a:rPr>
              <a:t>Les</a:t>
            </a:r>
            <a:r>
              <a:rPr kumimoji="0" lang="fr-FR" sz="4400" b="0" i="0" u="none" strike="noStrike" kern="1200" cap="none" spc="0" normalizeH="0" baseline="0" noProof="0" dirty="0" smtClean="0">
                <a:ln>
                  <a:noFill/>
                </a:ln>
                <a:solidFill>
                  <a:schemeClr val="bg1"/>
                </a:solidFill>
                <a:effectLst/>
                <a:uLnTx/>
                <a:uFillTx/>
                <a:latin typeface="Bradley Hand ITC TT" pitchFamily="2" charset="0"/>
                <a:ea typeface="+mj-ea"/>
                <a:cs typeface="+mj-cs"/>
              </a:rPr>
              <a:t> </a:t>
            </a:r>
            <a:r>
              <a:rPr lang="fr-FR" sz="4400" b="1" dirty="0" smtClean="0">
                <a:solidFill>
                  <a:schemeClr val="bg1"/>
                </a:solidFill>
                <a:latin typeface="Bradley Hand ITC TT" pitchFamily="2" charset="0"/>
                <a:ea typeface="+mj-ea"/>
                <a:cs typeface="+mj-cs"/>
              </a:rPr>
              <a:t>projets</a:t>
            </a:r>
            <a:endParaRPr lang="fr-FR" sz="4400" b="1" dirty="0">
              <a:solidFill>
                <a:schemeClr val="bg1"/>
              </a:solidFill>
              <a:latin typeface="Bradley Hand ITC TT" pitchFamily="2" charset="0"/>
              <a:ea typeface="+mj-ea"/>
              <a:cs typeface="+mj-cs"/>
            </a:endParaRPr>
          </a:p>
        </p:txBody>
      </p:sp>
      <p:sp>
        <p:nvSpPr>
          <p:cNvPr id="94210" name="AutoShape 2" descr="Résultat de recherche d'images pour &quot;image ordi café&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94212" name="AutoShape 4" descr="Résultat de recherche d'images pour &quot;image ordi café&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79202" name="AutoShape 2" descr="Résultat de recherche d'images pour &quot;images arbre chemi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79204" name="AutoShape 4" descr="Résultat de recherche d'images pour &quot;images arbre chemin&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79205" name="Picture 5"/>
          <p:cNvPicPr>
            <a:picLocks noChangeAspect="1" noChangeArrowheads="1"/>
          </p:cNvPicPr>
          <p:nvPr/>
        </p:nvPicPr>
        <p:blipFill>
          <a:blip r:embed="rId3" cstate="print"/>
          <a:srcRect/>
          <a:stretch>
            <a:fillRect/>
          </a:stretch>
        </p:blipFill>
        <p:spPr bwMode="auto">
          <a:xfrm>
            <a:off x="3995936" y="1628800"/>
            <a:ext cx="4737069" cy="295232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EDFD5D7C-5533-4C87-9B74-805BA35A39D4}" type="slidenum">
              <a:rPr lang="fr-FR" smtClean="0"/>
              <a:pPr/>
              <a:t>36</a:t>
            </a:fld>
            <a:endParaRPr lang="fr-FR" dirty="0"/>
          </a:p>
        </p:txBody>
      </p:sp>
      <p:sp>
        <p:nvSpPr>
          <p:cNvPr id="9" name="Titre 1">
            <a:extLst>
              <a:ext uri="{FF2B5EF4-FFF2-40B4-BE49-F238E27FC236}">
                <a16:creationId xmlns="" xmlns:a16="http://schemas.microsoft.com/office/drawing/2014/main" id="{9B62D947-BF03-4AFE-8AA2-4F05E370CC53}"/>
              </a:ext>
            </a:extLst>
          </p:cNvPr>
          <p:cNvSpPr>
            <a:spLocks noGrp="1"/>
          </p:cNvSpPr>
          <p:nvPr>
            <p:ph type="title"/>
          </p:nvPr>
        </p:nvSpPr>
        <p:spPr>
          <a:xfrm>
            <a:off x="0" y="0"/>
            <a:ext cx="9144000" cy="1143000"/>
          </a:xfrm>
          <a:solidFill>
            <a:srgbClr val="006699"/>
          </a:solidFill>
        </p:spPr>
        <p:txBody>
          <a:bodyPr>
            <a:normAutofit/>
          </a:bodyPr>
          <a:lstStyle/>
          <a:p>
            <a:pPr algn="ctr"/>
            <a:r>
              <a:rPr lang="fr-FR" sz="4400" dirty="0" smtClean="0">
                <a:solidFill>
                  <a:schemeClr val="bg1"/>
                </a:solidFill>
                <a:latin typeface="Bradley Hand ITC TT" pitchFamily="2" charset="0"/>
              </a:rPr>
              <a:t>Vision 2025</a:t>
            </a:r>
          </a:p>
        </p:txBody>
      </p:sp>
      <p:grpSp>
        <p:nvGrpSpPr>
          <p:cNvPr id="4" name="Groupe 3"/>
          <p:cNvGrpSpPr/>
          <p:nvPr/>
        </p:nvGrpSpPr>
        <p:grpSpPr>
          <a:xfrm>
            <a:off x="907554" y="1712987"/>
            <a:ext cx="7264846" cy="4956373"/>
            <a:chOff x="323528" y="1700808"/>
            <a:chExt cx="7264846" cy="4956373"/>
          </a:xfrm>
        </p:grpSpPr>
        <p:pic>
          <p:nvPicPr>
            <p:cNvPr id="5" name="Picture 2"/>
            <p:cNvPicPr>
              <a:picLocks noChangeAspect="1" noChangeArrowheads="1"/>
            </p:cNvPicPr>
            <p:nvPr/>
          </p:nvPicPr>
          <p:blipFill>
            <a:blip r:embed="rId2" cstate="print"/>
            <a:srcRect/>
            <a:stretch>
              <a:fillRect/>
            </a:stretch>
          </p:blipFill>
          <p:spPr bwMode="auto">
            <a:xfrm>
              <a:off x="4788024" y="5733256"/>
              <a:ext cx="2800350" cy="923925"/>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4572000" y="1700808"/>
              <a:ext cx="2914650" cy="1438275"/>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323528" y="1844824"/>
              <a:ext cx="3648075" cy="1638300"/>
            </a:xfrm>
            <a:prstGeom prst="rect">
              <a:avLst/>
            </a:prstGeom>
            <a:noFill/>
            <a:ln w="9525">
              <a:noFill/>
              <a:miter lim="800000"/>
              <a:headEnd/>
              <a:tailEnd/>
            </a:ln>
          </p:spPr>
        </p:pic>
        <p:pic>
          <p:nvPicPr>
            <p:cNvPr id="11" name="Picture 6"/>
            <p:cNvPicPr>
              <a:picLocks noChangeAspect="1" noChangeArrowheads="1"/>
            </p:cNvPicPr>
            <p:nvPr/>
          </p:nvPicPr>
          <p:blipFill>
            <a:blip r:embed="rId5" cstate="print"/>
            <a:srcRect/>
            <a:stretch>
              <a:fillRect/>
            </a:stretch>
          </p:blipFill>
          <p:spPr bwMode="auto">
            <a:xfrm>
              <a:off x="518939" y="3573016"/>
              <a:ext cx="2828925" cy="1019175"/>
            </a:xfrm>
            <a:prstGeom prst="rect">
              <a:avLst/>
            </a:prstGeom>
            <a:noFill/>
            <a:ln w="9525">
              <a:noFill/>
              <a:miter lim="800000"/>
              <a:headEnd/>
              <a:tailEnd/>
            </a:ln>
          </p:spPr>
        </p:pic>
        <p:pic>
          <p:nvPicPr>
            <p:cNvPr id="12" name="Picture 2"/>
            <p:cNvPicPr>
              <a:picLocks noChangeAspect="1" noChangeArrowheads="1"/>
            </p:cNvPicPr>
            <p:nvPr/>
          </p:nvPicPr>
          <p:blipFill>
            <a:blip r:embed="rId6" cstate="print"/>
            <a:srcRect/>
            <a:stretch>
              <a:fillRect/>
            </a:stretch>
          </p:blipFill>
          <p:spPr bwMode="auto">
            <a:xfrm>
              <a:off x="1043608" y="4941168"/>
              <a:ext cx="2819400" cy="1638300"/>
            </a:xfrm>
            <a:prstGeom prst="rect">
              <a:avLst/>
            </a:prstGeom>
            <a:noFill/>
            <a:ln w="9525">
              <a:noFill/>
              <a:miter lim="800000"/>
              <a:headEnd/>
              <a:tailEnd/>
            </a:ln>
          </p:spPr>
        </p:pic>
      </p:grpSp>
      <p:sp>
        <p:nvSpPr>
          <p:cNvPr id="13" name="Rectangle 12"/>
          <p:cNvSpPr/>
          <p:nvPr/>
        </p:nvSpPr>
        <p:spPr>
          <a:xfrm>
            <a:off x="395536" y="1268760"/>
            <a:ext cx="3528392" cy="5760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Une pleine intégration </a:t>
            </a:r>
          </a:p>
          <a:p>
            <a:pPr algn="ctr"/>
            <a:r>
              <a:rPr lang="fr-FR" b="1" dirty="0" smtClean="0"/>
              <a:t>dans le programme</a:t>
            </a:r>
            <a:endParaRPr lang="fr-FR" b="1" dirty="0"/>
          </a:p>
        </p:txBody>
      </p:sp>
      <p:pic>
        <p:nvPicPr>
          <p:cNvPr id="177153" name="Picture 1" descr="\\PAPYRUS\Partage\LOGOS\Logos Hautmont\logo Hautmont 2025 OK.jpg"/>
          <p:cNvPicPr>
            <a:picLocks noChangeAspect="1" noChangeArrowheads="1"/>
          </p:cNvPicPr>
          <p:nvPr/>
        </p:nvPicPr>
        <p:blipFill>
          <a:blip r:embed="rId7" cstate="print"/>
          <a:srcRect/>
          <a:stretch>
            <a:fillRect/>
          </a:stretch>
        </p:blipFill>
        <p:spPr bwMode="auto">
          <a:xfrm>
            <a:off x="5868144" y="3284984"/>
            <a:ext cx="2790627" cy="2246254"/>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cstate="print"/>
          <a:srcRect/>
          <a:stretch>
            <a:fillRect/>
          </a:stretch>
        </p:blipFill>
        <p:spPr bwMode="auto">
          <a:xfrm>
            <a:off x="5508104" y="3212976"/>
            <a:ext cx="3080135" cy="3181678"/>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5004048" y="1412776"/>
            <a:ext cx="3657600" cy="1666875"/>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539552" y="2397621"/>
            <a:ext cx="3800475" cy="1895475"/>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971600" y="4412332"/>
            <a:ext cx="2876550" cy="1104900"/>
          </a:xfrm>
          <a:prstGeom prst="rect">
            <a:avLst/>
          </a:prstGeom>
          <a:noFill/>
          <a:ln w="9525">
            <a:noFill/>
            <a:miter lim="800000"/>
            <a:headEnd/>
            <a:tailEnd/>
          </a:ln>
        </p:spPr>
      </p:pic>
      <p:pic>
        <p:nvPicPr>
          <p:cNvPr id="2054" name="Picture 6"/>
          <p:cNvPicPr>
            <a:picLocks noChangeAspect="1" noChangeArrowheads="1"/>
          </p:cNvPicPr>
          <p:nvPr/>
        </p:nvPicPr>
        <p:blipFill>
          <a:blip r:embed="rId6" cstate="print"/>
          <a:srcRect/>
          <a:stretch>
            <a:fillRect/>
          </a:stretch>
        </p:blipFill>
        <p:spPr bwMode="auto">
          <a:xfrm>
            <a:off x="2123728" y="5517232"/>
            <a:ext cx="2828925" cy="1019175"/>
          </a:xfrm>
          <a:prstGeom prst="rect">
            <a:avLst/>
          </a:prstGeom>
          <a:noFill/>
          <a:ln w="9525">
            <a:noFill/>
            <a:miter lim="800000"/>
            <a:headEnd/>
            <a:tailEnd/>
          </a:ln>
        </p:spPr>
      </p:pic>
      <p:sp>
        <p:nvSpPr>
          <p:cNvPr id="7" name="Titre 1">
            <a:extLst>
              <a:ext uri="{FF2B5EF4-FFF2-40B4-BE49-F238E27FC236}">
                <a16:creationId xmlns="" xmlns:a16="http://schemas.microsoft.com/office/drawing/2014/main" id="{9B62D947-BF03-4AFE-8AA2-4F05E370CC53}"/>
              </a:ext>
            </a:extLst>
          </p:cNvPr>
          <p:cNvSpPr>
            <a:spLocks noGrp="1"/>
          </p:cNvSpPr>
          <p:nvPr>
            <p:ph type="title"/>
          </p:nvPr>
        </p:nvSpPr>
        <p:spPr>
          <a:xfrm>
            <a:off x="0" y="0"/>
            <a:ext cx="9144000" cy="1143000"/>
          </a:xfrm>
          <a:solidFill>
            <a:srgbClr val="006699"/>
          </a:solidFill>
        </p:spPr>
        <p:txBody>
          <a:bodyPr>
            <a:normAutofit/>
          </a:bodyPr>
          <a:lstStyle/>
          <a:p>
            <a:pPr algn="ctr"/>
            <a:r>
              <a:rPr lang="fr-FR" sz="4400" b="1" dirty="0" smtClean="0">
                <a:solidFill>
                  <a:schemeClr val="bg1"/>
                </a:solidFill>
                <a:latin typeface="Bradley Hand ITC TT" pitchFamily="2" charset="0"/>
              </a:rPr>
              <a:t>Vision 2025</a:t>
            </a:r>
          </a:p>
        </p:txBody>
      </p:sp>
      <p:sp>
        <p:nvSpPr>
          <p:cNvPr id="8" name="Rectangle 7"/>
          <p:cNvSpPr/>
          <p:nvPr/>
        </p:nvSpPr>
        <p:spPr>
          <a:xfrm>
            <a:off x="395536" y="1484784"/>
            <a:ext cx="3528392" cy="5760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Accompagner les plus jeunes</a:t>
            </a:r>
            <a:endParaRPr lang="fr-FR" b="1"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EDFD5D7C-5533-4C87-9B74-805BA35A39D4}" type="slidenum">
              <a:rPr lang="fr-FR" smtClean="0"/>
              <a:pPr/>
              <a:t>38</a:t>
            </a:fld>
            <a:endParaRPr lang="fr-FR" dirty="0"/>
          </a:p>
        </p:txBody>
      </p:sp>
      <p:sp>
        <p:nvSpPr>
          <p:cNvPr id="9" name="Titre 1">
            <a:extLst>
              <a:ext uri="{FF2B5EF4-FFF2-40B4-BE49-F238E27FC236}">
                <a16:creationId xmlns="" xmlns:a16="http://schemas.microsoft.com/office/drawing/2014/main" id="{9B62D947-BF03-4AFE-8AA2-4F05E370CC53}"/>
              </a:ext>
            </a:extLst>
          </p:cNvPr>
          <p:cNvSpPr>
            <a:spLocks noGrp="1"/>
          </p:cNvSpPr>
          <p:nvPr>
            <p:ph type="title"/>
          </p:nvPr>
        </p:nvSpPr>
        <p:spPr>
          <a:xfrm>
            <a:off x="0" y="0"/>
            <a:ext cx="9144000" cy="1143000"/>
          </a:xfrm>
          <a:solidFill>
            <a:srgbClr val="006699"/>
          </a:solidFill>
        </p:spPr>
        <p:txBody>
          <a:bodyPr>
            <a:normAutofit/>
          </a:bodyPr>
          <a:lstStyle/>
          <a:p>
            <a:pPr algn="ctr"/>
            <a:r>
              <a:rPr lang="fr-FR" sz="4400" dirty="0" smtClean="0">
                <a:solidFill>
                  <a:schemeClr val="bg1"/>
                </a:solidFill>
                <a:latin typeface="Bradley Hand ITC TT" pitchFamily="2" charset="0"/>
              </a:rPr>
              <a:t>Vision 2025</a:t>
            </a:r>
          </a:p>
        </p:txBody>
      </p:sp>
      <p:sp>
        <p:nvSpPr>
          <p:cNvPr id="14" name="Rectangle 13"/>
          <p:cNvSpPr/>
          <p:nvPr/>
        </p:nvSpPr>
        <p:spPr>
          <a:xfrm>
            <a:off x="395536" y="1268760"/>
            <a:ext cx="3528392" cy="5760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Habiter le Hautmont</a:t>
            </a:r>
            <a:endParaRPr lang="fr-FR" b="1" dirty="0"/>
          </a:p>
        </p:txBody>
      </p:sp>
      <p:sp>
        <p:nvSpPr>
          <p:cNvPr id="7" name="ZoneTexte 6"/>
          <p:cNvSpPr txBox="1"/>
          <p:nvPr/>
        </p:nvSpPr>
        <p:spPr>
          <a:xfrm>
            <a:off x="1187624" y="1961545"/>
            <a:ext cx="6696744" cy="1323439"/>
          </a:xfrm>
          <a:prstGeom prst="rect">
            <a:avLst/>
          </a:prstGeom>
          <a:noFill/>
        </p:spPr>
        <p:txBody>
          <a:bodyPr wrap="square" rtlCol="0">
            <a:spAutoFit/>
          </a:bodyPr>
          <a:lstStyle/>
          <a:p>
            <a:pPr>
              <a:buFont typeface="Arial" pitchFamily="34" charset="0"/>
              <a:buChar char="•"/>
            </a:pPr>
            <a:r>
              <a:rPr lang="fr-FR" sz="1600" dirty="0" smtClean="0">
                <a:solidFill>
                  <a:schemeClr val="tx2"/>
                </a:solidFill>
                <a:latin typeface="+mj-lt"/>
              </a:rPr>
              <a:t>Présence d’Anne-Do (2 jours par semaine) </a:t>
            </a:r>
          </a:p>
          <a:p>
            <a:pPr>
              <a:buFont typeface="Arial" pitchFamily="34" charset="0"/>
              <a:buChar char="•"/>
            </a:pPr>
            <a:r>
              <a:rPr lang="fr-FR" sz="1600" dirty="0" smtClean="0">
                <a:solidFill>
                  <a:schemeClr val="tx2"/>
                </a:solidFill>
                <a:latin typeface="+mj-lt"/>
              </a:rPr>
              <a:t>Présence de locataires (2 maisons et l’appartement 1</a:t>
            </a:r>
            <a:r>
              <a:rPr lang="fr-FR" sz="1600" baseline="30000" dirty="0" smtClean="0">
                <a:solidFill>
                  <a:schemeClr val="tx2"/>
                </a:solidFill>
                <a:latin typeface="+mj-lt"/>
              </a:rPr>
              <a:t>er</a:t>
            </a:r>
            <a:r>
              <a:rPr lang="fr-FR" sz="1600" dirty="0" smtClean="0">
                <a:solidFill>
                  <a:schemeClr val="tx2"/>
                </a:solidFill>
                <a:latin typeface="+mj-lt"/>
              </a:rPr>
              <a:t> étage)</a:t>
            </a:r>
          </a:p>
          <a:p>
            <a:pPr>
              <a:buFont typeface="Arial" pitchFamily="34" charset="0"/>
              <a:buChar char="•"/>
            </a:pPr>
            <a:r>
              <a:rPr lang="fr-FR" sz="1600" b="1" dirty="0" smtClean="0">
                <a:solidFill>
                  <a:schemeClr val="tx2"/>
                </a:solidFill>
                <a:latin typeface="+mj-lt"/>
              </a:rPr>
              <a:t>Expérimentations</a:t>
            </a:r>
            <a:r>
              <a:rPr lang="fr-FR" sz="1600" dirty="0" smtClean="0">
                <a:solidFill>
                  <a:schemeClr val="tx2"/>
                </a:solidFill>
                <a:latin typeface="+mj-lt"/>
              </a:rPr>
              <a:t> de l’habitat dans le centre spirituel</a:t>
            </a:r>
          </a:p>
          <a:p>
            <a:pPr>
              <a:buFont typeface="Arial" pitchFamily="34" charset="0"/>
              <a:buChar char="•"/>
            </a:pPr>
            <a:r>
              <a:rPr lang="fr-FR" sz="1600" dirty="0" smtClean="0">
                <a:solidFill>
                  <a:schemeClr val="tx2"/>
                </a:solidFill>
                <a:latin typeface="+mj-lt"/>
              </a:rPr>
              <a:t>Présences de jeunes </a:t>
            </a:r>
            <a:r>
              <a:rPr lang="fr-FR" sz="1600" b="1" dirty="0" smtClean="0">
                <a:solidFill>
                  <a:schemeClr val="tx2"/>
                </a:solidFill>
                <a:latin typeface="+mj-lt"/>
              </a:rPr>
              <a:t>migrants</a:t>
            </a:r>
            <a:r>
              <a:rPr lang="fr-FR" sz="1600" dirty="0" smtClean="0">
                <a:solidFill>
                  <a:schemeClr val="tx2"/>
                </a:solidFill>
                <a:latin typeface="+mj-lt"/>
              </a:rPr>
              <a:t> en juin 2018</a:t>
            </a:r>
          </a:p>
          <a:p>
            <a:pPr>
              <a:buFont typeface="Arial" pitchFamily="34" charset="0"/>
              <a:buChar char="•"/>
            </a:pPr>
            <a:r>
              <a:rPr lang="fr-FR" sz="1600" dirty="0" smtClean="0">
                <a:solidFill>
                  <a:schemeClr val="tx2"/>
                </a:solidFill>
                <a:latin typeface="+mj-lt"/>
              </a:rPr>
              <a:t>Echanges avec </a:t>
            </a:r>
            <a:r>
              <a:rPr lang="fr-FR" sz="1600" b="1" dirty="0" smtClean="0">
                <a:solidFill>
                  <a:schemeClr val="tx2"/>
                </a:solidFill>
                <a:latin typeface="+mj-lt"/>
              </a:rPr>
              <a:t>Centre Saint Hugues </a:t>
            </a:r>
            <a:r>
              <a:rPr lang="fr-FR" sz="1600" dirty="0" smtClean="0">
                <a:solidFill>
                  <a:schemeClr val="tx2"/>
                </a:solidFill>
                <a:latin typeface="+mj-lt"/>
              </a:rPr>
              <a:t>sur la thématique</a:t>
            </a:r>
            <a:endParaRPr lang="fr-FR" sz="1600" dirty="0">
              <a:solidFill>
                <a:schemeClr val="tx2"/>
              </a:solidFill>
              <a:latin typeface="+mj-lt"/>
            </a:endParaRPr>
          </a:p>
        </p:txBody>
      </p:sp>
      <p:pic>
        <p:nvPicPr>
          <p:cNvPr id="8" name="Picture 3"/>
          <p:cNvPicPr>
            <a:picLocks noChangeAspect="1" noChangeArrowheads="1"/>
          </p:cNvPicPr>
          <p:nvPr/>
        </p:nvPicPr>
        <p:blipFill>
          <a:blip r:embed="rId2" cstate="print"/>
          <a:srcRect l="31377" t="13843" r="18790" b="15791"/>
          <a:stretch>
            <a:fillRect/>
          </a:stretch>
        </p:blipFill>
        <p:spPr bwMode="auto">
          <a:xfrm>
            <a:off x="6948264" y="1124744"/>
            <a:ext cx="2167323" cy="2448272"/>
          </a:xfrm>
          <a:prstGeom prst="rect">
            <a:avLst/>
          </a:prstGeom>
          <a:noFill/>
          <a:ln w="9525">
            <a:noFill/>
            <a:miter lim="800000"/>
            <a:headEnd/>
            <a:tailEnd/>
          </a:ln>
        </p:spPr>
      </p:pic>
      <p:sp>
        <p:nvSpPr>
          <p:cNvPr id="10" name="Rectangle 9"/>
          <p:cNvSpPr/>
          <p:nvPr/>
        </p:nvSpPr>
        <p:spPr>
          <a:xfrm>
            <a:off x="395536" y="3501008"/>
            <a:ext cx="3528392" cy="5760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Espace de </a:t>
            </a:r>
            <a:r>
              <a:rPr lang="fr-FR" b="1" dirty="0" err="1" smtClean="0"/>
              <a:t>co</a:t>
            </a:r>
            <a:r>
              <a:rPr lang="fr-FR" b="1" dirty="0" smtClean="0"/>
              <a:t>-création</a:t>
            </a:r>
            <a:endParaRPr lang="fr-FR" b="1" dirty="0"/>
          </a:p>
        </p:txBody>
      </p:sp>
      <p:pic>
        <p:nvPicPr>
          <p:cNvPr id="11" name="Picture 2"/>
          <p:cNvPicPr>
            <a:picLocks noChangeAspect="1" noChangeArrowheads="1"/>
          </p:cNvPicPr>
          <p:nvPr/>
        </p:nvPicPr>
        <p:blipFill>
          <a:blip r:embed="rId3" cstate="print"/>
          <a:srcRect/>
          <a:stretch>
            <a:fillRect/>
          </a:stretch>
        </p:blipFill>
        <p:spPr bwMode="auto">
          <a:xfrm>
            <a:off x="251520" y="4437112"/>
            <a:ext cx="2819400" cy="1638300"/>
          </a:xfrm>
          <a:prstGeom prst="rect">
            <a:avLst/>
          </a:prstGeom>
          <a:noFill/>
          <a:ln w="9525">
            <a:noFill/>
            <a:miter lim="800000"/>
            <a:headEnd/>
            <a:tailEnd/>
          </a:ln>
        </p:spPr>
      </p:pic>
      <p:pic>
        <p:nvPicPr>
          <p:cNvPr id="12" name="Picture 2"/>
          <p:cNvPicPr>
            <a:picLocks noChangeAspect="1" noChangeArrowheads="1"/>
          </p:cNvPicPr>
          <p:nvPr/>
        </p:nvPicPr>
        <p:blipFill>
          <a:blip r:embed="rId4" cstate="print"/>
          <a:srcRect/>
          <a:stretch>
            <a:fillRect/>
          </a:stretch>
        </p:blipFill>
        <p:spPr bwMode="auto">
          <a:xfrm>
            <a:off x="4355976" y="3429000"/>
            <a:ext cx="2800350" cy="923925"/>
          </a:xfrm>
          <a:prstGeom prst="rect">
            <a:avLst/>
          </a:prstGeom>
          <a:noFill/>
          <a:ln w="9525">
            <a:noFill/>
            <a:miter lim="800000"/>
            <a:headEnd/>
            <a:tailEnd/>
          </a:ln>
        </p:spPr>
      </p:pic>
      <p:pic>
        <p:nvPicPr>
          <p:cNvPr id="215042" name="Picture 2" descr="\\PAPYRUS\Partage\COMMUNICATION\LETTRES DU HAUTMONT\LH NOVEMBRE 2018\_AR_4323.jpg"/>
          <p:cNvPicPr>
            <a:picLocks noChangeAspect="1" noChangeArrowheads="1"/>
          </p:cNvPicPr>
          <p:nvPr/>
        </p:nvPicPr>
        <p:blipFill>
          <a:blip r:embed="rId5" cstate="print"/>
          <a:srcRect/>
          <a:stretch>
            <a:fillRect/>
          </a:stretch>
        </p:blipFill>
        <p:spPr bwMode="auto">
          <a:xfrm>
            <a:off x="3995936" y="4454468"/>
            <a:ext cx="4980676" cy="2358908"/>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EDFD5D7C-5533-4C87-9B74-805BA35A39D4}" type="slidenum">
              <a:rPr lang="fr-FR" smtClean="0"/>
              <a:pPr/>
              <a:t>39</a:t>
            </a:fld>
            <a:endParaRPr lang="fr-FR" dirty="0"/>
          </a:p>
        </p:txBody>
      </p:sp>
      <p:sp>
        <p:nvSpPr>
          <p:cNvPr id="9" name="Titre 1">
            <a:extLst>
              <a:ext uri="{FF2B5EF4-FFF2-40B4-BE49-F238E27FC236}">
                <a16:creationId xmlns="" xmlns:a16="http://schemas.microsoft.com/office/drawing/2014/main" id="{9B62D947-BF03-4AFE-8AA2-4F05E370CC53}"/>
              </a:ext>
            </a:extLst>
          </p:cNvPr>
          <p:cNvSpPr>
            <a:spLocks noGrp="1"/>
          </p:cNvSpPr>
          <p:nvPr>
            <p:ph type="title"/>
          </p:nvPr>
        </p:nvSpPr>
        <p:spPr>
          <a:xfrm>
            <a:off x="0" y="0"/>
            <a:ext cx="9144000" cy="1143000"/>
          </a:xfrm>
          <a:solidFill>
            <a:srgbClr val="006699"/>
          </a:solidFill>
        </p:spPr>
        <p:txBody>
          <a:bodyPr>
            <a:normAutofit/>
          </a:bodyPr>
          <a:lstStyle/>
          <a:p>
            <a:pPr algn="ctr"/>
            <a:r>
              <a:rPr lang="fr-FR" sz="4400" dirty="0" smtClean="0">
                <a:solidFill>
                  <a:schemeClr val="bg1"/>
                </a:solidFill>
                <a:latin typeface="Bradley Hand ITC TT" pitchFamily="2" charset="0"/>
              </a:rPr>
              <a:t>Vision 2025</a:t>
            </a:r>
          </a:p>
        </p:txBody>
      </p:sp>
      <p:sp>
        <p:nvSpPr>
          <p:cNvPr id="13" name="Rectangle 12"/>
          <p:cNvSpPr/>
          <p:nvPr/>
        </p:nvSpPr>
        <p:spPr>
          <a:xfrm>
            <a:off x="395536" y="3645024"/>
            <a:ext cx="3528392" cy="5760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La révision de l’offre de restauration</a:t>
            </a:r>
            <a:endParaRPr lang="fr-FR" b="1" dirty="0"/>
          </a:p>
        </p:txBody>
      </p:sp>
      <p:sp>
        <p:nvSpPr>
          <p:cNvPr id="14" name="Rectangle 13"/>
          <p:cNvSpPr/>
          <p:nvPr/>
        </p:nvSpPr>
        <p:spPr>
          <a:xfrm>
            <a:off x="395536" y="1484784"/>
            <a:ext cx="3528392" cy="5760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Une actualisation de notre politique de communication</a:t>
            </a:r>
            <a:endParaRPr lang="fr-FR" b="1" dirty="0"/>
          </a:p>
        </p:txBody>
      </p:sp>
      <p:sp>
        <p:nvSpPr>
          <p:cNvPr id="15" name="ZoneTexte 14"/>
          <p:cNvSpPr txBox="1"/>
          <p:nvPr/>
        </p:nvSpPr>
        <p:spPr>
          <a:xfrm>
            <a:off x="1835696" y="2177569"/>
            <a:ext cx="6192688" cy="1323439"/>
          </a:xfrm>
          <a:prstGeom prst="rect">
            <a:avLst/>
          </a:prstGeom>
          <a:noFill/>
        </p:spPr>
        <p:txBody>
          <a:bodyPr wrap="square" rtlCol="0">
            <a:spAutoFit/>
          </a:bodyPr>
          <a:lstStyle/>
          <a:p>
            <a:pPr>
              <a:buFont typeface="Arial" pitchFamily="34" charset="0"/>
              <a:buChar char="•"/>
            </a:pPr>
            <a:r>
              <a:rPr lang="fr-FR" sz="1600" dirty="0" smtClean="0">
                <a:solidFill>
                  <a:schemeClr val="tx2"/>
                </a:solidFill>
                <a:latin typeface="+mj-lt"/>
              </a:rPr>
              <a:t>Augmentation de la </a:t>
            </a:r>
            <a:r>
              <a:rPr lang="fr-FR" sz="1600" b="1" dirty="0" smtClean="0">
                <a:solidFill>
                  <a:schemeClr val="tx2"/>
                </a:solidFill>
                <a:latin typeface="+mj-lt"/>
              </a:rPr>
              <a:t>fréquence</a:t>
            </a:r>
            <a:r>
              <a:rPr lang="fr-FR" sz="1600" dirty="0" smtClean="0">
                <a:solidFill>
                  <a:schemeClr val="tx2"/>
                </a:solidFill>
                <a:latin typeface="+mj-lt"/>
              </a:rPr>
              <a:t> de diffusion des </a:t>
            </a:r>
            <a:r>
              <a:rPr lang="fr-FR" sz="1600" dirty="0" err="1" smtClean="0">
                <a:solidFill>
                  <a:schemeClr val="tx2"/>
                </a:solidFill>
                <a:latin typeface="+mj-lt"/>
              </a:rPr>
              <a:t>weblettres</a:t>
            </a:r>
            <a:endParaRPr lang="fr-FR" sz="1600" dirty="0" smtClean="0">
              <a:solidFill>
                <a:schemeClr val="tx2"/>
              </a:solidFill>
              <a:latin typeface="+mj-lt"/>
            </a:endParaRPr>
          </a:p>
          <a:p>
            <a:pPr>
              <a:buFont typeface="Arial" pitchFamily="34" charset="0"/>
              <a:buChar char="•"/>
            </a:pPr>
            <a:r>
              <a:rPr lang="fr-FR" sz="1600" dirty="0" smtClean="0">
                <a:solidFill>
                  <a:schemeClr val="tx2"/>
                </a:solidFill>
                <a:latin typeface="+mj-lt"/>
              </a:rPr>
              <a:t>Usage systématique des </a:t>
            </a:r>
            <a:r>
              <a:rPr lang="fr-FR" sz="1600" b="1" dirty="0" smtClean="0">
                <a:solidFill>
                  <a:schemeClr val="tx2"/>
                </a:solidFill>
                <a:latin typeface="+mj-lt"/>
              </a:rPr>
              <a:t>réseaux sociaux </a:t>
            </a:r>
            <a:r>
              <a:rPr lang="fr-FR" sz="1600" dirty="0" smtClean="0">
                <a:solidFill>
                  <a:schemeClr val="tx2"/>
                </a:solidFill>
                <a:latin typeface="+mj-lt"/>
              </a:rPr>
              <a:t>pour faire connaître notre programme</a:t>
            </a:r>
          </a:p>
          <a:p>
            <a:pPr>
              <a:buFont typeface="Arial" pitchFamily="34" charset="0"/>
              <a:buChar char="•"/>
            </a:pPr>
            <a:r>
              <a:rPr lang="fr-FR" sz="1600" dirty="0" smtClean="0">
                <a:solidFill>
                  <a:schemeClr val="tx2"/>
                </a:solidFill>
                <a:latin typeface="+mj-lt"/>
              </a:rPr>
              <a:t>Nouveaux </a:t>
            </a:r>
            <a:r>
              <a:rPr lang="fr-FR" sz="1600" b="1" dirty="0" smtClean="0">
                <a:solidFill>
                  <a:schemeClr val="tx2"/>
                </a:solidFill>
                <a:latin typeface="+mj-lt"/>
              </a:rPr>
              <a:t>référencements</a:t>
            </a:r>
            <a:r>
              <a:rPr lang="fr-FR" sz="1600" dirty="0" smtClean="0">
                <a:solidFill>
                  <a:schemeClr val="tx2"/>
                </a:solidFill>
                <a:latin typeface="+mj-lt"/>
              </a:rPr>
              <a:t> internet</a:t>
            </a:r>
          </a:p>
          <a:p>
            <a:pPr>
              <a:buFont typeface="Arial" pitchFamily="34" charset="0"/>
              <a:buChar char="•"/>
            </a:pPr>
            <a:r>
              <a:rPr lang="fr-FR" sz="1600" dirty="0" smtClean="0">
                <a:solidFill>
                  <a:schemeClr val="tx2"/>
                </a:solidFill>
                <a:latin typeface="+mj-lt"/>
              </a:rPr>
              <a:t>Nettoyage de notre </a:t>
            </a:r>
            <a:r>
              <a:rPr lang="fr-FR" sz="1600" b="1" dirty="0" smtClean="0">
                <a:solidFill>
                  <a:schemeClr val="tx2"/>
                </a:solidFill>
                <a:latin typeface="+mj-lt"/>
              </a:rPr>
              <a:t>base</a:t>
            </a:r>
            <a:r>
              <a:rPr lang="fr-FR" sz="1600" dirty="0" smtClean="0">
                <a:solidFill>
                  <a:schemeClr val="tx2"/>
                </a:solidFill>
                <a:latin typeface="+mj-lt"/>
              </a:rPr>
              <a:t> de contacts</a:t>
            </a:r>
            <a:endParaRPr lang="fr-FR" sz="1600" dirty="0">
              <a:solidFill>
                <a:schemeClr val="tx2"/>
              </a:solidFill>
              <a:latin typeface="+mj-lt"/>
            </a:endParaRPr>
          </a:p>
        </p:txBody>
      </p:sp>
      <p:sp>
        <p:nvSpPr>
          <p:cNvPr id="16" name="ZoneTexte 15"/>
          <p:cNvSpPr txBox="1"/>
          <p:nvPr/>
        </p:nvSpPr>
        <p:spPr>
          <a:xfrm>
            <a:off x="1907704" y="4437112"/>
            <a:ext cx="6624736" cy="2308324"/>
          </a:xfrm>
          <a:prstGeom prst="rect">
            <a:avLst/>
          </a:prstGeom>
          <a:noFill/>
        </p:spPr>
        <p:txBody>
          <a:bodyPr wrap="square" rtlCol="0">
            <a:spAutoFit/>
          </a:bodyPr>
          <a:lstStyle/>
          <a:p>
            <a:pPr>
              <a:buFont typeface="Arial" pitchFamily="34" charset="0"/>
              <a:buChar char="•"/>
            </a:pPr>
            <a:r>
              <a:rPr lang="fr-FR" sz="1600" dirty="0" smtClean="0">
                <a:solidFill>
                  <a:schemeClr val="tx2"/>
                </a:solidFill>
                <a:latin typeface="+mj-lt"/>
              </a:rPr>
              <a:t>Nécessité de disposer d’un </a:t>
            </a:r>
            <a:r>
              <a:rPr lang="fr-FR" sz="1600" b="1" dirty="0" smtClean="0">
                <a:solidFill>
                  <a:schemeClr val="tx2"/>
                </a:solidFill>
                <a:latin typeface="+mj-lt"/>
              </a:rPr>
              <a:t>nouveau contrat </a:t>
            </a:r>
            <a:r>
              <a:rPr lang="fr-FR" sz="1600" dirty="0" smtClean="0">
                <a:solidFill>
                  <a:schemeClr val="tx2"/>
                </a:solidFill>
                <a:latin typeface="+mj-lt"/>
              </a:rPr>
              <a:t>avec une société de restauration</a:t>
            </a:r>
          </a:p>
          <a:p>
            <a:pPr>
              <a:buFont typeface="Arial" pitchFamily="34" charset="0"/>
              <a:buChar char="•"/>
            </a:pPr>
            <a:r>
              <a:rPr lang="fr-FR" sz="1600" b="1" dirty="0" smtClean="0">
                <a:solidFill>
                  <a:schemeClr val="tx2"/>
                </a:solidFill>
                <a:latin typeface="+mj-lt"/>
              </a:rPr>
              <a:t>Evolution de nos besoins </a:t>
            </a:r>
            <a:r>
              <a:rPr lang="fr-FR" sz="1600" dirty="0" smtClean="0">
                <a:solidFill>
                  <a:schemeClr val="tx2"/>
                </a:solidFill>
                <a:latin typeface="+mj-lt"/>
              </a:rPr>
              <a:t>(Eglise verte, diversité des groupes) et capacité nouvelle à les formaliser</a:t>
            </a:r>
          </a:p>
          <a:p>
            <a:pPr>
              <a:buFont typeface="Arial" pitchFamily="34" charset="0"/>
              <a:buChar char="•"/>
            </a:pPr>
            <a:r>
              <a:rPr lang="fr-FR" sz="1600" dirty="0" smtClean="0">
                <a:solidFill>
                  <a:schemeClr val="tx2"/>
                </a:solidFill>
                <a:latin typeface="+mj-lt"/>
              </a:rPr>
              <a:t>Plusieurs mois pour établir un nouveau « cahier des charges »</a:t>
            </a:r>
          </a:p>
          <a:p>
            <a:pPr>
              <a:buFont typeface="Arial" pitchFamily="34" charset="0"/>
              <a:buChar char="•"/>
            </a:pPr>
            <a:r>
              <a:rPr lang="fr-FR" sz="1600" dirty="0" smtClean="0">
                <a:solidFill>
                  <a:schemeClr val="tx2"/>
                </a:solidFill>
                <a:latin typeface="+mj-lt"/>
              </a:rPr>
              <a:t>Lancement d’un </a:t>
            </a:r>
            <a:r>
              <a:rPr lang="fr-FR" sz="1600" b="1" dirty="0" smtClean="0">
                <a:solidFill>
                  <a:schemeClr val="tx2"/>
                </a:solidFill>
                <a:latin typeface="+mj-lt"/>
              </a:rPr>
              <a:t>appel d’offres </a:t>
            </a:r>
            <a:r>
              <a:rPr lang="fr-FR" sz="1600" dirty="0" smtClean="0">
                <a:solidFill>
                  <a:schemeClr val="tx2"/>
                </a:solidFill>
                <a:latin typeface="+mj-lt"/>
              </a:rPr>
              <a:t>sous l’égide du Cèdre</a:t>
            </a:r>
          </a:p>
          <a:p>
            <a:pPr>
              <a:buFont typeface="Arial" pitchFamily="34" charset="0"/>
              <a:buChar char="•"/>
            </a:pPr>
            <a:r>
              <a:rPr lang="fr-FR" sz="1600" b="1" dirty="0" smtClean="0">
                <a:solidFill>
                  <a:schemeClr val="tx2"/>
                </a:solidFill>
                <a:latin typeface="+mj-lt"/>
              </a:rPr>
              <a:t>Choix</a:t>
            </a:r>
            <a:r>
              <a:rPr lang="fr-FR" sz="1600" dirty="0" smtClean="0">
                <a:solidFill>
                  <a:schemeClr val="tx2"/>
                </a:solidFill>
                <a:latin typeface="+mj-lt"/>
              </a:rPr>
              <a:t> </a:t>
            </a:r>
            <a:r>
              <a:rPr lang="fr-FR" sz="1600" b="1" dirty="0" smtClean="0">
                <a:solidFill>
                  <a:schemeClr val="tx2"/>
                </a:solidFill>
                <a:latin typeface="+mj-lt"/>
              </a:rPr>
              <a:t>d’API restauration</a:t>
            </a:r>
          </a:p>
          <a:p>
            <a:pPr>
              <a:buFont typeface="Arial" pitchFamily="34" charset="0"/>
              <a:buChar char="•"/>
            </a:pPr>
            <a:r>
              <a:rPr lang="fr-FR" sz="1600" dirty="0" smtClean="0">
                <a:solidFill>
                  <a:schemeClr val="tx2"/>
                </a:solidFill>
                <a:latin typeface="+mj-lt"/>
              </a:rPr>
              <a:t>Phase d’installation et de rodage de la prestation depuis 1</a:t>
            </a:r>
            <a:r>
              <a:rPr lang="fr-FR" sz="1600" baseline="30000" dirty="0" smtClean="0">
                <a:solidFill>
                  <a:schemeClr val="tx2"/>
                </a:solidFill>
                <a:latin typeface="+mj-lt"/>
              </a:rPr>
              <a:t>er</a:t>
            </a:r>
            <a:r>
              <a:rPr lang="fr-FR" sz="1600" dirty="0" smtClean="0">
                <a:solidFill>
                  <a:schemeClr val="tx2"/>
                </a:solidFill>
                <a:latin typeface="+mj-lt"/>
              </a:rPr>
              <a:t> septembre</a:t>
            </a:r>
          </a:p>
          <a:p>
            <a:pPr>
              <a:buFont typeface="Arial" pitchFamily="34" charset="0"/>
              <a:buChar char="•"/>
            </a:pPr>
            <a:endParaRPr lang="fr-FR" sz="1600" dirty="0">
              <a:solidFill>
                <a:schemeClr val="tx2"/>
              </a:solidFill>
              <a:latin typeface="+mj-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 xmlns:a16="http://schemas.microsoft.com/office/drawing/2014/main" id="{9B62D947-BF03-4AFE-8AA2-4F05E370CC53}"/>
              </a:ext>
            </a:extLst>
          </p:cNvPr>
          <p:cNvSpPr>
            <a:spLocks noGrp="1"/>
          </p:cNvSpPr>
          <p:nvPr>
            <p:ph type="title"/>
          </p:nvPr>
        </p:nvSpPr>
        <p:spPr>
          <a:xfrm>
            <a:off x="0" y="260648"/>
            <a:ext cx="9144000" cy="1143000"/>
          </a:xfrm>
          <a:solidFill>
            <a:srgbClr val="006699"/>
          </a:solidFill>
        </p:spPr>
        <p:txBody>
          <a:bodyPr>
            <a:normAutofit/>
          </a:bodyPr>
          <a:lstStyle/>
          <a:p>
            <a:pPr lvl="0"/>
            <a:r>
              <a:rPr lang="fr-FR" b="1" dirty="0" smtClean="0">
                <a:solidFill>
                  <a:schemeClr val="bg1"/>
                </a:solidFill>
                <a:latin typeface="Bradley Hand ITC TT" pitchFamily="2" charset="0"/>
              </a:rPr>
              <a:t>PRIONS </a:t>
            </a:r>
            <a:endParaRPr lang="fr-FR" dirty="0">
              <a:solidFill>
                <a:schemeClr val="accent6">
                  <a:lumMod val="75000"/>
                </a:schemeClr>
              </a:solidFill>
            </a:endParaRPr>
          </a:p>
        </p:txBody>
      </p:sp>
      <p:sp>
        <p:nvSpPr>
          <p:cNvPr id="7" name="Espace réservé du contenu 6"/>
          <p:cNvSpPr>
            <a:spLocks noGrp="1"/>
          </p:cNvSpPr>
          <p:nvPr>
            <p:ph idx="1"/>
          </p:nvPr>
        </p:nvSpPr>
        <p:spPr>
          <a:xfrm>
            <a:off x="179512" y="1628800"/>
            <a:ext cx="8928992" cy="4968552"/>
          </a:xfrm>
        </p:spPr>
        <p:txBody>
          <a:bodyPr numCol="2">
            <a:noAutofit/>
          </a:bodyPr>
          <a:lstStyle/>
          <a:p>
            <a:pPr>
              <a:buNone/>
            </a:pPr>
            <a:r>
              <a:rPr lang="fr-FR" sz="2000" b="1" dirty="0" smtClean="0">
                <a:solidFill>
                  <a:srgbClr val="006699"/>
                </a:solidFill>
              </a:rPr>
              <a:t>	</a:t>
            </a:r>
            <a:endParaRPr lang="fr-FR" sz="2300" dirty="0">
              <a:solidFill>
                <a:srgbClr val="006699"/>
              </a:solidFill>
            </a:endParaRPr>
          </a:p>
        </p:txBody>
      </p:sp>
      <p:sp>
        <p:nvSpPr>
          <p:cNvPr id="4" name="Espace réservé du numéro de diapositive 3"/>
          <p:cNvSpPr>
            <a:spLocks noGrp="1"/>
          </p:cNvSpPr>
          <p:nvPr>
            <p:ph type="sldNum" sz="quarter" idx="12"/>
          </p:nvPr>
        </p:nvSpPr>
        <p:spPr/>
        <p:txBody>
          <a:bodyPr/>
          <a:lstStyle/>
          <a:p>
            <a:fld id="{EDFD5D7C-5533-4C87-9B74-805BA35A39D4}" type="slidenum">
              <a:rPr lang="fr-FR" smtClean="0"/>
              <a:pPr/>
              <a:t>4</a:t>
            </a:fld>
            <a:endParaRPr lang="fr-FR"/>
          </a:p>
        </p:txBody>
      </p:sp>
      <p:sp>
        <p:nvSpPr>
          <p:cNvPr id="5" name="Espace réservé du contenu 2"/>
          <p:cNvSpPr txBox="1">
            <a:spLocks/>
          </p:cNvSpPr>
          <p:nvPr/>
        </p:nvSpPr>
        <p:spPr>
          <a:xfrm>
            <a:off x="395536" y="1556792"/>
            <a:ext cx="8229600" cy="4968552"/>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0" i="1" u="none" strike="noStrike" kern="1200" cap="none" spc="0" normalizeH="0" baseline="0" noProof="0" smtClean="0">
                <a:ln>
                  <a:noFill/>
                </a:ln>
                <a:solidFill>
                  <a:schemeClr val="tx1"/>
                </a:solidFill>
                <a:effectLst/>
                <a:uLnTx/>
                <a:uFillTx/>
                <a:latin typeface="+mn-lt"/>
                <a:ea typeface="+mn-ea"/>
                <a:cs typeface="+mn-cs"/>
              </a:rPr>
              <a:t>	</a:t>
            </a:r>
            <a:r>
              <a:rPr kumimoji="0" lang="fr-FR" sz="2400" b="1" i="1" u="none" strike="noStrike" kern="1200" cap="none" spc="0" normalizeH="0" baseline="0" noProof="0" smtClean="0">
                <a:ln>
                  <a:noFill/>
                </a:ln>
                <a:solidFill>
                  <a:schemeClr val="tx2"/>
                </a:solidFill>
                <a:effectLst/>
                <a:uLnTx/>
                <a:uFillTx/>
                <a:latin typeface="+mn-lt"/>
                <a:ea typeface="+mn-ea"/>
                <a:cs typeface="+mn-cs"/>
              </a:rPr>
              <a:t>Nous te louons, Père, avec toutes tes créatures,</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qui sont sorties de ta main puissante.</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Elles sont tiennes, et sont remplies de ta présence</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comme de ta tendresse.</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Loué sois-tu.</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fr-FR" sz="500" b="1" i="0" u="none" strike="noStrike" kern="1200" cap="none" spc="0" normalizeH="0" baseline="0" noProof="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1" i="1" u="none" strike="noStrike" kern="1200" cap="none" spc="0" normalizeH="0" baseline="0" noProof="0" smtClean="0">
                <a:ln>
                  <a:noFill/>
                </a:ln>
                <a:solidFill>
                  <a:schemeClr val="tx2"/>
                </a:solidFill>
                <a:effectLst/>
                <a:uLnTx/>
                <a:uFillTx/>
                <a:latin typeface="+mn-lt"/>
                <a:ea typeface="+mn-ea"/>
                <a:cs typeface="+mn-cs"/>
              </a:rPr>
              <a:t>	Fils de Dieu, Jésus,</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toutes choses ont été créées par toi.</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Tu t’es formé dans le sein maternel de Marie,</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tu as fait partie de cette terre,</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et tu as regardé ce monde avec des yeux humains</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Aujourd’hui tu es vivant en chaque créature</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avec ta gloire de ressuscité.</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Loué sois-tu.</a:t>
            </a:r>
            <a:endParaRPr kumimoji="0" lang="fr-FR" sz="2400" b="1" i="0" u="none" strike="noStrike" kern="1200" cap="none" spc="0" normalizeH="0" baseline="0" noProof="0" dirty="0" smtClean="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EDFD5D7C-5533-4C87-9B74-805BA35A39D4}" type="slidenum">
              <a:rPr lang="fr-FR" smtClean="0"/>
              <a:pPr/>
              <a:t>40</a:t>
            </a:fld>
            <a:endParaRPr lang="fr-FR" dirty="0"/>
          </a:p>
        </p:txBody>
      </p:sp>
      <p:sp>
        <p:nvSpPr>
          <p:cNvPr id="9" name="Titre 1">
            <a:extLst>
              <a:ext uri="{FF2B5EF4-FFF2-40B4-BE49-F238E27FC236}">
                <a16:creationId xmlns="" xmlns:a16="http://schemas.microsoft.com/office/drawing/2014/main" id="{9B62D947-BF03-4AFE-8AA2-4F05E370CC53}"/>
              </a:ext>
            </a:extLst>
          </p:cNvPr>
          <p:cNvSpPr>
            <a:spLocks noGrp="1"/>
          </p:cNvSpPr>
          <p:nvPr>
            <p:ph type="title"/>
          </p:nvPr>
        </p:nvSpPr>
        <p:spPr>
          <a:xfrm>
            <a:off x="0" y="0"/>
            <a:ext cx="9144000" cy="1143000"/>
          </a:xfrm>
          <a:solidFill>
            <a:srgbClr val="006699"/>
          </a:solidFill>
        </p:spPr>
        <p:txBody>
          <a:bodyPr>
            <a:normAutofit/>
          </a:bodyPr>
          <a:lstStyle/>
          <a:p>
            <a:pPr algn="ctr"/>
            <a:r>
              <a:rPr lang="fr-FR" sz="4400" dirty="0" smtClean="0">
                <a:solidFill>
                  <a:schemeClr val="bg1"/>
                </a:solidFill>
                <a:latin typeface="Bradley Hand ITC TT" pitchFamily="2" charset="0"/>
              </a:rPr>
              <a:t>Vision 2025</a:t>
            </a:r>
          </a:p>
        </p:txBody>
      </p:sp>
      <p:sp>
        <p:nvSpPr>
          <p:cNvPr id="14" name="Rectangle 13"/>
          <p:cNvSpPr/>
          <p:nvPr/>
        </p:nvSpPr>
        <p:spPr>
          <a:xfrm>
            <a:off x="395536" y="1484784"/>
            <a:ext cx="3528392" cy="5760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Accueillir les personnes en situation de fragilité </a:t>
            </a:r>
            <a:endParaRPr lang="fr-FR" b="1" dirty="0"/>
          </a:p>
        </p:txBody>
      </p:sp>
      <p:sp>
        <p:nvSpPr>
          <p:cNvPr id="15" name="ZoneTexte 14"/>
          <p:cNvSpPr txBox="1"/>
          <p:nvPr/>
        </p:nvSpPr>
        <p:spPr>
          <a:xfrm>
            <a:off x="4355976" y="2492896"/>
            <a:ext cx="4176464" cy="2062103"/>
          </a:xfrm>
          <a:prstGeom prst="rect">
            <a:avLst/>
          </a:prstGeom>
          <a:noFill/>
        </p:spPr>
        <p:txBody>
          <a:bodyPr wrap="square" rtlCol="0">
            <a:spAutoFit/>
          </a:bodyPr>
          <a:lstStyle/>
          <a:p>
            <a:pPr lvl="1">
              <a:buFont typeface="Arial" pitchFamily="34" charset="0"/>
              <a:buChar char="•"/>
            </a:pPr>
            <a:r>
              <a:rPr lang="fr-FR" sz="1600" dirty="0" smtClean="0">
                <a:solidFill>
                  <a:schemeClr val="tx2"/>
                </a:solidFill>
                <a:latin typeface="+mj-lt"/>
              </a:rPr>
              <a:t>Accueil de </a:t>
            </a:r>
            <a:r>
              <a:rPr lang="fr-FR" sz="1600" b="1" dirty="0" smtClean="0">
                <a:solidFill>
                  <a:schemeClr val="tx2"/>
                </a:solidFill>
                <a:latin typeface="+mj-lt"/>
              </a:rPr>
              <a:t>jeunes mineurs isolés migrants </a:t>
            </a:r>
            <a:r>
              <a:rPr lang="fr-FR" sz="1600" dirty="0" smtClean="0">
                <a:solidFill>
                  <a:schemeClr val="tx2"/>
                </a:solidFill>
                <a:latin typeface="+mj-lt"/>
              </a:rPr>
              <a:t>(ABEJ)</a:t>
            </a:r>
          </a:p>
          <a:p>
            <a:pPr lvl="1">
              <a:buFont typeface="Arial" pitchFamily="34" charset="0"/>
              <a:buChar char="•"/>
            </a:pPr>
            <a:endParaRPr lang="fr-FR" sz="1600" dirty="0" smtClean="0">
              <a:solidFill>
                <a:schemeClr val="tx2"/>
              </a:solidFill>
              <a:latin typeface="+mj-lt"/>
            </a:endParaRPr>
          </a:p>
          <a:p>
            <a:pPr lvl="1">
              <a:buFont typeface="Arial" pitchFamily="34" charset="0"/>
              <a:buChar char="•"/>
            </a:pPr>
            <a:r>
              <a:rPr lang="fr-FR" sz="1600" dirty="0" smtClean="0">
                <a:solidFill>
                  <a:schemeClr val="tx2"/>
                </a:solidFill>
                <a:latin typeface="+mj-lt"/>
              </a:rPr>
              <a:t>Accueil </a:t>
            </a:r>
            <a:r>
              <a:rPr lang="fr-FR" sz="1600" b="1" dirty="0" smtClean="0">
                <a:solidFill>
                  <a:schemeClr val="tx2"/>
                </a:solidFill>
                <a:latin typeface="+mj-lt"/>
              </a:rPr>
              <a:t>« Voyage de l’espérance » </a:t>
            </a:r>
            <a:r>
              <a:rPr lang="fr-FR" sz="1600" dirty="0" smtClean="0">
                <a:solidFill>
                  <a:schemeClr val="tx2"/>
                </a:solidFill>
                <a:latin typeface="+mj-lt"/>
              </a:rPr>
              <a:t>Secours Catholique</a:t>
            </a:r>
          </a:p>
          <a:p>
            <a:pPr lvl="1">
              <a:buFont typeface="Arial" pitchFamily="34" charset="0"/>
              <a:buChar char="•"/>
            </a:pPr>
            <a:endParaRPr lang="fr-FR" sz="1600" dirty="0" smtClean="0">
              <a:solidFill>
                <a:schemeClr val="tx2"/>
              </a:solidFill>
              <a:latin typeface="+mj-lt"/>
            </a:endParaRPr>
          </a:p>
          <a:p>
            <a:pPr lvl="1">
              <a:buFont typeface="Arial" pitchFamily="34" charset="0"/>
              <a:buChar char="•"/>
            </a:pPr>
            <a:r>
              <a:rPr lang="fr-FR" sz="1600" dirty="0" smtClean="0">
                <a:solidFill>
                  <a:schemeClr val="tx2"/>
                </a:solidFill>
                <a:latin typeface="+mj-lt"/>
              </a:rPr>
              <a:t>Préparation de l’Université d’été de la CVX (Août 2019) </a:t>
            </a:r>
          </a:p>
        </p:txBody>
      </p:sp>
      <p:pic>
        <p:nvPicPr>
          <p:cNvPr id="217090" name="Picture 2" descr="\\PAPYRUS\Archive\PHOTOS\Animations\soiree studieuse migrants mineurs.jpg"/>
          <p:cNvPicPr>
            <a:picLocks noChangeAspect="1" noChangeArrowheads="1"/>
          </p:cNvPicPr>
          <p:nvPr/>
        </p:nvPicPr>
        <p:blipFill>
          <a:blip r:embed="rId2" cstate="print"/>
          <a:srcRect/>
          <a:stretch>
            <a:fillRect/>
          </a:stretch>
        </p:blipFill>
        <p:spPr bwMode="auto">
          <a:xfrm>
            <a:off x="395536" y="2348880"/>
            <a:ext cx="3223260" cy="429768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EDFD5D7C-5533-4C87-9B74-805BA35A39D4}" type="slidenum">
              <a:rPr lang="fr-FR" smtClean="0"/>
              <a:pPr/>
              <a:t>41</a:t>
            </a:fld>
            <a:endParaRPr lang="fr-FR" dirty="0"/>
          </a:p>
        </p:txBody>
      </p:sp>
      <p:sp>
        <p:nvSpPr>
          <p:cNvPr id="9" name="Titre 1">
            <a:extLst>
              <a:ext uri="{FF2B5EF4-FFF2-40B4-BE49-F238E27FC236}">
                <a16:creationId xmlns="" xmlns:a16="http://schemas.microsoft.com/office/drawing/2014/main" id="{9B62D947-BF03-4AFE-8AA2-4F05E370CC53}"/>
              </a:ext>
            </a:extLst>
          </p:cNvPr>
          <p:cNvSpPr>
            <a:spLocks noGrp="1"/>
          </p:cNvSpPr>
          <p:nvPr>
            <p:ph type="title"/>
          </p:nvPr>
        </p:nvSpPr>
        <p:spPr>
          <a:xfrm>
            <a:off x="0" y="0"/>
            <a:ext cx="9144000" cy="1143000"/>
          </a:xfrm>
          <a:solidFill>
            <a:srgbClr val="006699"/>
          </a:solidFill>
        </p:spPr>
        <p:txBody>
          <a:bodyPr>
            <a:normAutofit/>
          </a:bodyPr>
          <a:lstStyle/>
          <a:p>
            <a:pPr algn="ctr"/>
            <a:r>
              <a:rPr lang="fr-FR" sz="4400" dirty="0" smtClean="0">
                <a:solidFill>
                  <a:schemeClr val="bg1"/>
                </a:solidFill>
                <a:latin typeface="Bradley Hand ITC TT" pitchFamily="2" charset="0"/>
              </a:rPr>
              <a:t>Vision 2025</a:t>
            </a:r>
          </a:p>
        </p:txBody>
      </p:sp>
      <p:sp>
        <p:nvSpPr>
          <p:cNvPr id="14" name="Rectangle 13"/>
          <p:cNvSpPr/>
          <p:nvPr/>
        </p:nvSpPr>
        <p:spPr>
          <a:xfrm>
            <a:off x="395536" y="1484784"/>
            <a:ext cx="3528392" cy="5760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Le Parc</a:t>
            </a:r>
            <a:endParaRPr lang="fr-FR" b="1" dirty="0"/>
          </a:p>
        </p:txBody>
      </p:sp>
      <p:pic>
        <p:nvPicPr>
          <p:cNvPr id="5" name="Picture 2"/>
          <p:cNvPicPr>
            <a:picLocks noChangeAspect="1" noChangeArrowheads="1"/>
          </p:cNvPicPr>
          <p:nvPr/>
        </p:nvPicPr>
        <p:blipFill>
          <a:blip r:embed="rId2" cstate="print"/>
          <a:srcRect/>
          <a:stretch>
            <a:fillRect/>
          </a:stretch>
        </p:blipFill>
        <p:spPr bwMode="auto">
          <a:xfrm>
            <a:off x="1979712" y="2204864"/>
            <a:ext cx="5953506" cy="41852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EDFD5D7C-5533-4C87-9B74-805BA35A39D4}" type="slidenum">
              <a:rPr lang="fr-FR" smtClean="0"/>
              <a:pPr/>
              <a:t>42</a:t>
            </a:fld>
            <a:endParaRPr lang="fr-FR" dirty="0"/>
          </a:p>
        </p:txBody>
      </p:sp>
      <p:sp>
        <p:nvSpPr>
          <p:cNvPr id="9" name="Titre 1">
            <a:extLst>
              <a:ext uri="{FF2B5EF4-FFF2-40B4-BE49-F238E27FC236}">
                <a16:creationId xmlns="" xmlns:a16="http://schemas.microsoft.com/office/drawing/2014/main" id="{9B62D947-BF03-4AFE-8AA2-4F05E370CC53}"/>
              </a:ext>
            </a:extLst>
          </p:cNvPr>
          <p:cNvSpPr>
            <a:spLocks noGrp="1"/>
          </p:cNvSpPr>
          <p:nvPr>
            <p:ph type="title"/>
          </p:nvPr>
        </p:nvSpPr>
        <p:spPr>
          <a:xfrm>
            <a:off x="0" y="0"/>
            <a:ext cx="9144000" cy="1143000"/>
          </a:xfrm>
          <a:solidFill>
            <a:srgbClr val="006699"/>
          </a:solidFill>
        </p:spPr>
        <p:txBody>
          <a:bodyPr>
            <a:normAutofit/>
          </a:bodyPr>
          <a:lstStyle/>
          <a:p>
            <a:pPr algn="ctr"/>
            <a:r>
              <a:rPr lang="fr-FR" sz="4400" dirty="0" smtClean="0">
                <a:solidFill>
                  <a:schemeClr val="bg1"/>
                </a:solidFill>
                <a:latin typeface="Bradley Hand ITC TT" pitchFamily="2" charset="0"/>
              </a:rPr>
              <a:t>La démarche écologique</a:t>
            </a:r>
          </a:p>
        </p:txBody>
      </p:sp>
      <p:pic>
        <p:nvPicPr>
          <p:cNvPr id="4" name="Picture 4"/>
          <p:cNvPicPr>
            <a:picLocks noChangeAspect="1" noChangeArrowheads="1"/>
          </p:cNvPicPr>
          <p:nvPr/>
        </p:nvPicPr>
        <p:blipFill>
          <a:blip r:embed="rId2" cstate="print"/>
          <a:srcRect/>
          <a:stretch>
            <a:fillRect/>
          </a:stretch>
        </p:blipFill>
        <p:spPr bwMode="auto">
          <a:xfrm>
            <a:off x="107504" y="1196752"/>
            <a:ext cx="5956587" cy="3600400"/>
          </a:xfrm>
          <a:prstGeom prst="rect">
            <a:avLst/>
          </a:prstGeom>
          <a:noFill/>
          <a:ln w="9525">
            <a:solidFill>
              <a:schemeClr val="tx2"/>
            </a:solidFill>
            <a:miter lim="800000"/>
            <a:headEnd/>
            <a:tailEnd/>
          </a:ln>
        </p:spPr>
      </p:pic>
      <p:sp>
        <p:nvSpPr>
          <p:cNvPr id="5" name="Rectangle 4"/>
          <p:cNvSpPr/>
          <p:nvPr/>
        </p:nvSpPr>
        <p:spPr>
          <a:xfrm>
            <a:off x="3168352" y="5013176"/>
            <a:ext cx="5220072" cy="1477328"/>
          </a:xfrm>
          <a:prstGeom prst="rect">
            <a:avLst/>
          </a:prstGeom>
        </p:spPr>
        <p:txBody>
          <a:bodyPr wrap="square">
            <a:spAutoFit/>
          </a:bodyPr>
          <a:lstStyle/>
          <a:p>
            <a:pPr algn="just"/>
            <a:r>
              <a:rPr lang="fr-FR" b="1" i="1" dirty="0" smtClean="0">
                <a:solidFill>
                  <a:schemeClr val="tx2"/>
                </a:solidFill>
              </a:rPr>
              <a:t>L’écologie intégrale concilie une «préoccupation</a:t>
            </a:r>
          </a:p>
          <a:p>
            <a:pPr algn="just"/>
            <a:r>
              <a:rPr lang="fr-FR" b="1" i="1" dirty="0" smtClean="0">
                <a:solidFill>
                  <a:schemeClr val="tx2"/>
                </a:solidFill>
              </a:rPr>
              <a:t>pour l’environnement, unie à un amour sincère</a:t>
            </a:r>
          </a:p>
          <a:p>
            <a:pPr algn="just"/>
            <a:r>
              <a:rPr lang="fr-FR" b="1" i="1" dirty="0" smtClean="0">
                <a:solidFill>
                  <a:schemeClr val="tx2"/>
                </a:solidFill>
              </a:rPr>
              <a:t>envers les êtres humains, et à un engagement</a:t>
            </a:r>
          </a:p>
          <a:p>
            <a:pPr algn="just"/>
            <a:r>
              <a:rPr lang="fr-FR" b="1" i="1" dirty="0" smtClean="0">
                <a:solidFill>
                  <a:schemeClr val="tx2"/>
                </a:solidFill>
              </a:rPr>
              <a:t>constant pour les problèmes de société» </a:t>
            </a:r>
            <a:r>
              <a:rPr lang="fr-FR" b="1" dirty="0" smtClean="0">
                <a:solidFill>
                  <a:schemeClr val="tx2"/>
                </a:solidFill>
              </a:rPr>
              <a:t>(</a:t>
            </a:r>
            <a:r>
              <a:rPr lang="fr-FR" b="1" dirty="0" err="1" smtClean="0">
                <a:solidFill>
                  <a:schemeClr val="tx2"/>
                </a:solidFill>
              </a:rPr>
              <a:t>Laudato</a:t>
            </a:r>
            <a:r>
              <a:rPr lang="fr-FR" b="1" dirty="0" smtClean="0">
                <a:solidFill>
                  <a:schemeClr val="tx2"/>
                </a:solidFill>
              </a:rPr>
              <a:t> si’).</a:t>
            </a:r>
            <a:endParaRPr lang="fr-FR" b="1" dirty="0">
              <a:solidFill>
                <a:schemeClr val="tx2"/>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67544" y="1355170"/>
            <a:ext cx="3723135" cy="5306161"/>
          </a:xfrm>
          <a:prstGeom prst="rect">
            <a:avLst/>
          </a:prstGeom>
          <a:noFill/>
          <a:ln w="22225">
            <a:solidFill>
              <a:srgbClr val="00B050"/>
            </a:solidFill>
            <a:miter lim="800000"/>
            <a:headEnd/>
            <a:tailEnd/>
          </a:ln>
        </p:spPr>
      </p:pic>
      <p:sp>
        <p:nvSpPr>
          <p:cNvPr id="5" name="ZoneTexte 4"/>
          <p:cNvSpPr txBox="1"/>
          <p:nvPr/>
        </p:nvSpPr>
        <p:spPr>
          <a:xfrm>
            <a:off x="4499992" y="1268760"/>
            <a:ext cx="4464496" cy="4832092"/>
          </a:xfrm>
          <a:prstGeom prst="rect">
            <a:avLst/>
          </a:prstGeom>
          <a:noFill/>
        </p:spPr>
        <p:txBody>
          <a:bodyPr wrap="square" rtlCol="0">
            <a:spAutoFit/>
          </a:bodyPr>
          <a:lstStyle/>
          <a:p>
            <a:pPr algn="ctr"/>
            <a:r>
              <a:rPr lang="fr-FR" sz="2400" b="1" u="sng" dirty="0" smtClean="0">
                <a:solidFill>
                  <a:srgbClr val="007635"/>
                </a:solidFill>
              </a:rPr>
              <a:t>Depuis quelques mois, une dynamique écologique est engagée, </a:t>
            </a:r>
          </a:p>
          <a:p>
            <a:pPr algn="ctr"/>
            <a:r>
              <a:rPr lang="fr-FR" sz="2400" b="1" u="sng" dirty="0" smtClean="0">
                <a:solidFill>
                  <a:srgbClr val="007635"/>
                </a:solidFill>
              </a:rPr>
              <a:t>avec « Eglise Verte »</a:t>
            </a:r>
          </a:p>
          <a:p>
            <a:pPr algn="ctr"/>
            <a:endParaRPr lang="fr-FR" sz="2000" b="1" dirty="0" smtClean="0">
              <a:solidFill>
                <a:srgbClr val="007635"/>
              </a:solidFill>
            </a:endParaRPr>
          </a:p>
          <a:p>
            <a:pPr algn="ctr">
              <a:buFont typeface="Arial" pitchFamily="34" charset="0"/>
              <a:buChar char="•"/>
            </a:pPr>
            <a:r>
              <a:rPr lang="fr-FR" sz="1600" b="1" dirty="0" smtClean="0">
                <a:solidFill>
                  <a:srgbClr val="007635"/>
                </a:solidFill>
              </a:rPr>
              <a:t>Tri, recyclage, compost</a:t>
            </a:r>
          </a:p>
          <a:p>
            <a:pPr algn="ctr">
              <a:buFont typeface="Arial" pitchFamily="34" charset="0"/>
              <a:buChar char="•"/>
            </a:pPr>
            <a:r>
              <a:rPr lang="fr-FR" sz="1600" b="1" dirty="0" smtClean="0">
                <a:solidFill>
                  <a:srgbClr val="007635"/>
                </a:solidFill>
              </a:rPr>
              <a:t>Covoiturage, vélo</a:t>
            </a:r>
          </a:p>
          <a:p>
            <a:pPr algn="ctr">
              <a:buFont typeface="Arial" pitchFamily="34" charset="0"/>
              <a:buChar char="•"/>
            </a:pPr>
            <a:r>
              <a:rPr lang="fr-FR" sz="1600" b="1" dirty="0" smtClean="0">
                <a:solidFill>
                  <a:srgbClr val="007635"/>
                </a:solidFill>
              </a:rPr>
              <a:t>Récupération des eaux de pluie</a:t>
            </a:r>
          </a:p>
          <a:p>
            <a:pPr algn="ctr">
              <a:buFont typeface="Arial" pitchFamily="34" charset="0"/>
              <a:buChar char="•"/>
            </a:pPr>
            <a:r>
              <a:rPr lang="fr-FR" sz="1600" b="1" dirty="0" smtClean="0">
                <a:solidFill>
                  <a:srgbClr val="007635"/>
                </a:solidFill>
              </a:rPr>
              <a:t>Approvisionnements</a:t>
            </a:r>
          </a:p>
          <a:p>
            <a:pPr algn="ctr">
              <a:buFont typeface="Arial" pitchFamily="34" charset="0"/>
              <a:buChar char="•"/>
            </a:pPr>
            <a:r>
              <a:rPr lang="fr-FR" sz="1600" b="1" dirty="0" smtClean="0">
                <a:solidFill>
                  <a:srgbClr val="007635"/>
                </a:solidFill>
              </a:rPr>
              <a:t>Restauration avec produits de saison, locaux, réduction de la consommation de viande…</a:t>
            </a:r>
          </a:p>
          <a:p>
            <a:pPr algn="ctr">
              <a:buFont typeface="Arial" pitchFamily="34" charset="0"/>
              <a:buChar char="•"/>
            </a:pPr>
            <a:r>
              <a:rPr lang="fr-FR" sz="1600" b="1" dirty="0" smtClean="0">
                <a:solidFill>
                  <a:srgbClr val="007635"/>
                </a:solidFill>
              </a:rPr>
              <a:t>Journées « jardinage et spiritualité », retraite « nature et prière »…</a:t>
            </a:r>
          </a:p>
          <a:p>
            <a:pPr algn="ctr">
              <a:buFont typeface="Arial" pitchFamily="34" charset="0"/>
              <a:buChar char="•"/>
            </a:pPr>
            <a:r>
              <a:rPr lang="fr-FR" sz="1600" b="1" dirty="0" smtClean="0">
                <a:solidFill>
                  <a:srgbClr val="007635"/>
                </a:solidFill>
              </a:rPr>
              <a:t> Divers projets autour de l’aménagement du parc …</a:t>
            </a:r>
          </a:p>
          <a:p>
            <a:pPr algn="ctr">
              <a:buFont typeface="Arial" pitchFamily="34" charset="0"/>
              <a:buChar char="•"/>
            </a:pPr>
            <a:r>
              <a:rPr lang="fr-FR" sz="1600" b="1" dirty="0" smtClean="0">
                <a:solidFill>
                  <a:srgbClr val="007635"/>
                </a:solidFill>
              </a:rPr>
              <a:t>Poursuite de l’accueil des migrants, préparation UE CVX, atelier</a:t>
            </a:r>
            <a:endParaRPr lang="fr-FR" sz="1600" b="1" dirty="0">
              <a:solidFill>
                <a:srgbClr val="007635"/>
              </a:solidFill>
            </a:endParaRPr>
          </a:p>
        </p:txBody>
      </p:sp>
      <p:sp>
        <p:nvSpPr>
          <p:cNvPr id="6" name="Titre 1">
            <a:extLst>
              <a:ext uri="{FF2B5EF4-FFF2-40B4-BE49-F238E27FC236}">
                <a16:creationId xmlns="" xmlns:a16="http://schemas.microsoft.com/office/drawing/2014/main" id="{9B62D947-BF03-4AFE-8AA2-4F05E370CC53}"/>
              </a:ext>
            </a:extLst>
          </p:cNvPr>
          <p:cNvSpPr txBox="1">
            <a:spLocks/>
          </p:cNvSpPr>
          <p:nvPr/>
        </p:nvSpPr>
        <p:spPr>
          <a:xfrm>
            <a:off x="0" y="0"/>
            <a:ext cx="9144000" cy="1143000"/>
          </a:xfrm>
          <a:prstGeom prst="rect">
            <a:avLst/>
          </a:prstGeom>
          <a:solidFill>
            <a:srgbClr val="006699"/>
          </a:solidFill>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chemeClr val="bg1"/>
                </a:solidFill>
                <a:effectLst/>
                <a:uLnTx/>
                <a:uFillTx/>
                <a:latin typeface="Bradley Hand ITC TT" pitchFamily="2" charset="0"/>
                <a:ea typeface="+mj-ea"/>
                <a:cs typeface="+mj-cs"/>
              </a:rPr>
              <a:t>La démarche écologique</a:t>
            </a:r>
          </a:p>
        </p:txBody>
      </p:sp>
    </p:spTree>
  </p:cSld>
  <p:clrMapOvr>
    <a:masterClrMapping/>
  </p:clrMapOvr>
  <p:transition advClick="0" advTm="4000"/>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51520" y="1268760"/>
            <a:ext cx="8784976" cy="5109091"/>
          </a:xfrm>
          <a:prstGeom prst="rect">
            <a:avLst/>
          </a:prstGeom>
          <a:noFill/>
        </p:spPr>
        <p:txBody>
          <a:bodyPr wrap="square" rtlCol="0">
            <a:spAutoFit/>
          </a:bodyPr>
          <a:lstStyle/>
          <a:p>
            <a:pPr algn="ctr"/>
            <a:r>
              <a:rPr lang="fr-FR" sz="4000" b="1" u="sng" dirty="0" smtClean="0">
                <a:solidFill>
                  <a:srgbClr val="007635"/>
                </a:solidFill>
              </a:rPr>
              <a:t>Et selon vous? </a:t>
            </a:r>
          </a:p>
          <a:p>
            <a:pPr algn="ctr"/>
            <a:endParaRPr lang="fr-FR" sz="1400" b="1" dirty="0" smtClean="0">
              <a:solidFill>
                <a:srgbClr val="007635"/>
              </a:solidFill>
            </a:endParaRPr>
          </a:p>
          <a:p>
            <a:pPr algn="ctr">
              <a:buFont typeface="Arial" pitchFamily="34" charset="0"/>
              <a:buChar char="•"/>
            </a:pPr>
            <a:r>
              <a:rPr lang="fr-FR" sz="3600" b="1" dirty="0" smtClean="0">
                <a:solidFill>
                  <a:srgbClr val="007635"/>
                </a:solidFill>
              </a:rPr>
              <a:t>Quels bienfaits de la démarche écologique pour le Centre spirituel du Hautmont? </a:t>
            </a:r>
          </a:p>
          <a:p>
            <a:pPr algn="ctr">
              <a:buFont typeface="Arial" pitchFamily="34" charset="0"/>
              <a:buChar char="•"/>
            </a:pPr>
            <a:endParaRPr lang="fr-FR" sz="2800" b="1" dirty="0" smtClean="0">
              <a:solidFill>
                <a:srgbClr val="007635"/>
              </a:solidFill>
            </a:endParaRPr>
          </a:p>
          <a:p>
            <a:pPr algn="ctr">
              <a:buFont typeface="Arial" pitchFamily="34" charset="0"/>
              <a:buChar char="•"/>
            </a:pPr>
            <a:r>
              <a:rPr lang="fr-FR" sz="3600" b="1" dirty="0" smtClean="0">
                <a:solidFill>
                  <a:srgbClr val="007635"/>
                </a:solidFill>
              </a:rPr>
              <a:t>Quelles opportunités voyez-vous pour le Hautmont? </a:t>
            </a:r>
          </a:p>
          <a:p>
            <a:pPr algn="ctr">
              <a:buFont typeface="Arial" pitchFamily="34" charset="0"/>
              <a:buChar char="•"/>
            </a:pPr>
            <a:endParaRPr lang="fr-FR" sz="2800" b="1" dirty="0" smtClean="0">
              <a:solidFill>
                <a:srgbClr val="007635"/>
              </a:solidFill>
            </a:endParaRPr>
          </a:p>
          <a:p>
            <a:pPr algn="ctr">
              <a:buFont typeface="Arial" pitchFamily="34" charset="0"/>
              <a:buChar char="•"/>
            </a:pPr>
            <a:r>
              <a:rPr lang="fr-FR" sz="3600" b="1" dirty="0" smtClean="0">
                <a:solidFill>
                  <a:srgbClr val="007635"/>
                </a:solidFill>
              </a:rPr>
              <a:t>Quel « pas de plus » pouvons-nous collectivement effectuer?</a:t>
            </a:r>
            <a:endParaRPr lang="fr-FR" sz="3600" b="1" dirty="0">
              <a:solidFill>
                <a:srgbClr val="007635"/>
              </a:solidFill>
            </a:endParaRPr>
          </a:p>
        </p:txBody>
      </p:sp>
      <p:sp>
        <p:nvSpPr>
          <p:cNvPr id="6" name="Titre 1">
            <a:extLst>
              <a:ext uri="{FF2B5EF4-FFF2-40B4-BE49-F238E27FC236}">
                <a16:creationId xmlns="" xmlns:a16="http://schemas.microsoft.com/office/drawing/2014/main" id="{9B62D947-BF03-4AFE-8AA2-4F05E370CC53}"/>
              </a:ext>
            </a:extLst>
          </p:cNvPr>
          <p:cNvSpPr txBox="1">
            <a:spLocks/>
          </p:cNvSpPr>
          <p:nvPr/>
        </p:nvSpPr>
        <p:spPr>
          <a:xfrm>
            <a:off x="0" y="0"/>
            <a:ext cx="9144000" cy="1143000"/>
          </a:xfrm>
          <a:prstGeom prst="rect">
            <a:avLst/>
          </a:prstGeom>
          <a:solidFill>
            <a:srgbClr val="006699"/>
          </a:solidFill>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0" i="0" u="none" strike="noStrike" kern="1200" cap="none" spc="0" normalizeH="0" baseline="0" noProof="0" dirty="0" smtClean="0">
                <a:ln>
                  <a:noFill/>
                </a:ln>
                <a:solidFill>
                  <a:schemeClr val="bg1"/>
                </a:solidFill>
                <a:effectLst/>
                <a:uLnTx/>
                <a:uFillTx/>
                <a:latin typeface="Bradley Hand ITC TT" pitchFamily="2" charset="0"/>
                <a:ea typeface="+mj-ea"/>
                <a:cs typeface="+mj-cs"/>
              </a:rPr>
              <a:t>La démarche écologique</a:t>
            </a:r>
          </a:p>
        </p:txBody>
      </p:sp>
    </p:spTree>
  </p:cSld>
  <p:clrMapOvr>
    <a:masterClrMapping/>
  </p:clrMapOvr>
  <p:transition advClick="0" advTm="4000"/>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79512" y="4509120"/>
            <a:ext cx="8784975" cy="1066800"/>
          </a:xfrm>
        </p:spPr>
        <p:txBody>
          <a:bodyPr>
            <a:normAutofit fontScale="90000"/>
          </a:bodyPr>
          <a:lstStyle/>
          <a:p>
            <a:pPr>
              <a:spcBef>
                <a:spcPts val="0"/>
              </a:spcBef>
            </a:pPr>
            <a:r>
              <a:rPr lang="fr-FR" b="1" dirty="0" smtClean="0">
                <a:solidFill>
                  <a:schemeClr val="bg1"/>
                </a:solidFill>
                <a:latin typeface="Bradley Hand ITC" pitchFamily="66" charset="0"/>
              </a:rPr>
              <a:t/>
            </a:r>
            <a:br>
              <a:rPr lang="fr-FR" b="1" dirty="0" smtClean="0">
                <a:solidFill>
                  <a:schemeClr val="bg1"/>
                </a:solidFill>
                <a:latin typeface="Bradley Hand ITC" pitchFamily="66" charset="0"/>
              </a:rPr>
            </a:br>
            <a:r>
              <a:rPr lang="fr-FR" b="1" dirty="0" smtClean="0">
                <a:solidFill>
                  <a:schemeClr val="accent6">
                    <a:lumMod val="75000"/>
                  </a:schemeClr>
                </a:solidFill>
              </a:rPr>
              <a:t> </a:t>
            </a:r>
            <a:r>
              <a:rPr lang="fr-FR" sz="4000" b="1" dirty="0" smtClean="0">
                <a:solidFill>
                  <a:schemeClr val="bg1"/>
                </a:solidFill>
                <a:latin typeface="Bradley Hand ITC" pitchFamily="66" charset="0"/>
              </a:rPr>
              <a:t>Examen et approbation</a:t>
            </a:r>
            <a:br>
              <a:rPr lang="fr-FR" sz="4000" b="1" dirty="0" smtClean="0">
                <a:solidFill>
                  <a:schemeClr val="bg1"/>
                </a:solidFill>
                <a:latin typeface="Bradley Hand ITC" pitchFamily="66" charset="0"/>
              </a:rPr>
            </a:br>
            <a:r>
              <a:rPr lang="fr-FR" sz="4000" b="1" dirty="0" smtClean="0">
                <a:solidFill>
                  <a:schemeClr val="bg1"/>
                </a:solidFill>
                <a:latin typeface="Bradley Hand ITC" pitchFamily="66" charset="0"/>
              </a:rPr>
              <a:t> des comptes annuels clos au 31 août 2017 </a:t>
            </a:r>
            <a:br>
              <a:rPr lang="fr-FR" sz="4000" b="1" dirty="0" smtClean="0">
                <a:solidFill>
                  <a:schemeClr val="bg1"/>
                </a:solidFill>
                <a:latin typeface="Bradley Hand ITC" pitchFamily="66" charset="0"/>
              </a:rPr>
            </a:br>
            <a:r>
              <a:rPr lang="fr-FR" sz="2200" b="1" dirty="0" smtClean="0">
                <a:solidFill>
                  <a:schemeClr val="bg1"/>
                </a:solidFill>
                <a:latin typeface="Bradley Hand ITC" pitchFamily="66" charset="0"/>
              </a:rPr>
              <a:t>de l’Association « Centre spirituel du Hautmont »</a:t>
            </a:r>
            <a:br>
              <a:rPr lang="fr-FR" sz="2200" b="1" dirty="0" smtClean="0">
                <a:solidFill>
                  <a:schemeClr val="bg1"/>
                </a:solidFill>
                <a:latin typeface="Bradley Hand ITC" pitchFamily="66" charset="0"/>
              </a:rPr>
            </a:br>
            <a:r>
              <a:rPr lang="fr-FR" sz="4000" b="1" dirty="0" smtClean="0">
                <a:solidFill>
                  <a:schemeClr val="bg1"/>
                </a:solidFill>
                <a:latin typeface="Bradley Hand ITC" pitchFamily="66" charset="0"/>
              </a:rPr>
              <a:t>Affectation du résultat</a:t>
            </a:r>
            <a:endParaRPr lang="fr-FR" sz="4000" b="1" dirty="0">
              <a:solidFill>
                <a:schemeClr val="bg1"/>
              </a:solidFill>
              <a:latin typeface="Bradley Hand ITC" pitchFamily="66" charset="0"/>
            </a:endParaRPr>
          </a:p>
        </p:txBody>
      </p:sp>
      <p:sp>
        <p:nvSpPr>
          <p:cNvPr id="3" name="Espace réservé du numéro de diapositive 2">
            <a:extLst>
              <a:ext uri="{FF2B5EF4-FFF2-40B4-BE49-F238E27FC236}">
                <a16:creationId xmlns="" xmlns:a16="http://schemas.microsoft.com/office/drawing/2014/main" id="{7B97A636-8596-4066-A7EE-0F18D1B94143}"/>
              </a:ext>
            </a:extLst>
          </p:cNvPr>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45</a:t>
            </a:fld>
            <a:endParaRPr kumimoji="0" lang="fr-FR"/>
          </a:p>
        </p:txBody>
      </p:sp>
      <p:sp>
        <p:nvSpPr>
          <p:cNvPr id="103426" name="AutoShape 2" descr="Résultat de recherche d'images pour &quot;images comptabilité&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3428" name="AutoShape 4" descr="Résultat de recherche d'images pour &quot;images comptabilité&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7" name="Titre 1"/>
          <p:cNvSpPr txBox="1">
            <a:spLocks/>
          </p:cNvSpPr>
          <p:nvPr/>
        </p:nvSpPr>
        <p:spPr>
          <a:xfrm>
            <a:off x="0" y="2708920"/>
            <a:ext cx="3851920" cy="1143000"/>
          </a:xfrm>
          <a:prstGeom prst="rect">
            <a:avLst/>
          </a:prstGeom>
          <a:solidFill>
            <a:schemeClr val="accent5">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b="1" dirty="0" smtClean="0">
                <a:solidFill>
                  <a:schemeClr val="bg1"/>
                </a:solidFill>
                <a:latin typeface="Bradley Hand ITC TT" pitchFamily="2" charset="0"/>
                <a:ea typeface="+mj-ea"/>
                <a:cs typeface="+mj-cs"/>
              </a:rPr>
              <a:t>Les perspectives</a:t>
            </a:r>
            <a:endParaRPr lang="fr-FR" sz="4400" b="1" dirty="0">
              <a:solidFill>
                <a:schemeClr val="bg1"/>
              </a:solidFill>
              <a:latin typeface="Bradley Hand ITC TT" pitchFamily="2" charset="0"/>
              <a:ea typeface="+mj-ea"/>
              <a:cs typeface="+mj-cs"/>
            </a:endParaRPr>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p>
            <a:fld id="{EDFD5D7C-5533-4C87-9B74-805BA35A39D4}" type="slidenum">
              <a:rPr lang="fr-FR" smtClean="0"/>
              <a:pPr/>
              <a:t>46</a:t>
            </a:fld>
            <a:endParaRPr lang="fr-FR" dirty="0"/>
          </a:p>
        </p:txBody>
      </p:sp>
      <p:sp>
        <p:nvSpPr>
          <p:cNvPr id="9" name="Titre 1">
            <a:extLst>
              <a:ext uri="{FF2B5EF4-FFF2-40B4-BE49-F238E27FC236}">
                <a16:creationId xmlns="" xmlns:a16="http://schemas.microsoft.com/office/drawing/2014/main" id="{9B62D947-BF03-4AFE-8AA2-4F05E370CC53}"/>
              </a:ext>
            </a:extLst>
          </p:cNvPr>
          <p:cNvSpPr>
            <a:spLocks noGrp="1"/>
          </p:cNvSpPr>
          <p:nvPr>
            <p:ph type="title"/>
          </p:nvPr>
        </p:nvSpPr>
        <p:spPr>
          <a:xfrm>
            <a:off x="0" y="0"/>
            <a:ext cx="9144000" cy="1143000"/>
          </a:xfrm>
          <a:solidFill>
            <a:srgbClr val="006699"/>
          </a:solidFill>
        </p:spPr>
        <p:txBody>
          <a:bodyPr>
            <a:normAutofit/>
          </a:bodyPr>
          <a:lstStyle/>
          <a:p>
            <a:pPr algn="ctr"/>
            <a:r>
              <a:rPr lang="fr-FR" sz="4400" dirty="0" smtClean="0">
                <a:solidFill>
                  <a:schemeClr val="bg1"/>
                </a:solidFill>
                <a:latin typeface="Bradley Hand ITC TT" pitchFamily="2" charset="0"/>
              </a:rPr>
              <a:t>Perspectives</a:t>
            </a:r>
          </a:p>
        </p:txBody>
      </p:sp>
      <p:sp>
        <p:nvSpPr>
          <p:cNvPr id="5" name="Rectangle 4"/>
          <p:cNvSpPr/>
          <p:nvPr/>
        </p:nvSpPr>
        <p:spPr>
          <a:xfrm>
            <a:off x="395536" y="1484784"/>
            <a:ext cx="3528392" cy="5760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L’accompagnement des jeunes</a:t>
            </a:r>
            <a:endParaRPr lang="fr-FR" b="1" dirty="0"/>
          </a:p>
        </p:txBody>
      </p:sp>
      <p:sp>
        <p:nvSpPr>
          <p:cNvPr id="7" name="Rectangle 6"/>
          <p:cNvSpPr/>
          <p:nvPr/>
        </p:nvSpPr>
        <p:spPr>
          <a:xfrm>
            <a:off x="395536" y="3140968"/>
            <a:ext cx="3528392" cy="5760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Vivre et faire Eglise aujourd’hui</a:t>
            </a:r>
            <a:endParaRPr lang="fr-FR" b="1" dirty="0"/>
          </a:p>
        </p:txBody>
      </p:sp>
      <p:sp>
        <p:nvSpPr>
          <p:cNvPr id="8" name="Rectangle 7"/>
          <p:cNvSpPr/>
          <p:nvPr/>
        </p:nvSpPr>
        <p:spPr>
          <a:xfrm>
            <a:off x="395536" y="4797152"/>
            <a:ext cx="3528392" cy="57606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t>Poursuivre la conversion vers l’écologie intégrale</a:t>
            </a:r>
            <a:endParaRPr lang="fr-FR" b="1" dirty="0"/>
          </a:p>
        </p:txBody>
      </p:sp>
      <p:sp>
        <p:nvSpPr>
          <p:cNvPr id="11" name="ZoneTexte 10"/>
          <p:cNvSpPr txBox="1"/>
          <p:nvPr/>
        </p:nvSpPr>
        <p:spPr>
          <a:xfrm>
            <a:off x="4283968" y="1772816"/>
            <a:ext cx="4176464" cy="584775"/>
          </a:xfrm>
          <a:prstGeom prst="rect">
            <a:avLst/>
          </a:prstGeom>
          <a:noFill/>
        </p:spPr>
        <p:txBody>
          <a:bodyPr wrap="square" rtlCol="0">
            <a:spAutoFit/>
          </a:bodyPr>
          <a:lstStyle/>
          <a:p>
            <a:pPr lvl="1">
              <a:buFont typeface="Arial" pitchFamily="34" charset="0"/>
              <a:buChar char="•"/>
            </a:pPr>
            <a:r>
              <a:rPr lang="fr-FR" sz="1600" dirty="0" smtClean="0">
                <a:solidFill>
                  <a:schemeClr val="tx2"/>
                </a:solidFill>
                <a:latin typeface="+mj-lt"/>
              </a:rPr>
              <a:t> Synode des jeunes</a:t>
            </a:r>
          </a:p>
          <a:p>
            <a:pPr lvl="1"/>
            <a:endParaRPr lang="fr-FR" sz="1600" dirty="0" smtClean="0">
              <a:solidFill>
                <a:schemeClr val="tx2"/>
              </a:solidFill>
              <a:latin typeface="+mj-lt"/>
            </a:endParaRPr>
          </a:p>
        </p:txBody>
      </p:sp>
      <p:sp>
        <p:nvSpPr>
          <p:cNvPr id="12" name="ZoneTexte 11"/>
          <p:cNvSpPr txBox="1"/>
          <p:nvPr/>
        </p:nvSpPr>
        <p:spPr>
          <a:xfrm>
            <a:off x="4355976" y="3356992"/>
            <a:ext cx="4176464" cy="1077218"/>
          </a:xfrm>
          <a:prstGeom prst="rect">
            <a:avLst/>
          </a:prstGeom>
          <a:noFill/>
        </p:spPr>
        <p:txBody>
          <a:bodyPr wrap="square" rtlCol="0">
            <a:spAutoFit/>
          </a:bodyPr>
          <a:lstStyle/>
          <a:p>
            <a:pPr lvl="1">
              <a:buFont typeface="Arial" pitchFamily="34" charset="0"/>
              <a:buChar char="•"/>
            </a:pPr>
            <a:r>
              <a:rPr lang="fr-FR" sz="1600" dirty="0" smtClean="0">
                <a:solidFill>
                  <a:schemeClr val="tx2"/>
                </a:solidFill>
                <a:latin typeface="+mj-lt"/>
              </a:rPr>
              <a:t>Répondre à l’interpellation du Pape dans sa Lettre au peuple de Dieu (20 août 2018)</a:t>
            </a:r>
          </a:p>
          <a:p>
            <a:pPr lvl="1"/>
            <a:endParaRPr lang="fr-FR" sz="1600" dirty="0" smtClean="0">
              <a:solidFill>
                <a:schemeClr val="tx2"/>
              </a:solidFill>
              <a:latin typeface="+mj-lt"/>
            </a:endParaRPr>
          </a:p>
        </p:txBody>
      </p:sp>
      <p:sp>
        <p:nvSpPr>
          <p:cNvPr id="13" name="ZoneTexte 12"/>
          <p:cNvSpPr txBox="1"/>
          <p:nvPr/>
        </p:nvSpPr>
        <p:spPr>
          <a:xfrm>
            <a:off x="4499992" y="5262299"/>
            <a:ext cx="4176464" cy="830997"/>
          </a:xfrm>
          <a:prstGeom prst="rect">
            <a:avLst/>
          </a:prstGeom>
          <a:noFill/>
        </p:spPr>
        <p:txBody>
          <a:bodyPr wrap="square" rtlCol="0">
            <a:spAutoFit/>
          </a:bodyPr>
          <a:lstStyle/>
          <a:p>
            <a:pPr lvl="1">
              <a:buFont typeface="Arial" pitchFamily="34" charset="0"/>
              <a:buChar char="•"/>
            </a:pPr>
            <a:r>
              <a:rPr lang="fr-FR" sz="1600" dirty="0" smtClean="0">
                <a:solidFill>
                  <a:schemeClr val="tx2"/>
                </a:solidFill>
                <a:latin typeface="+mj-lt"/>
              </a:rPr>
              <a:t>Nos engagements  : gestes, investissements, approfondissements</a:t>
            </a:r>
          </a:p>
          <a:p>
            <a:pPr lvl="1"/>
            <a:endParaRPr lang="fr-FR" sz="1600" dirty="0" smtClean="0">
              <a:solidFill>
                <a:schemeClr val="tx2"/>
              </a:solidFill>
              <a:latin typeface="+mj-lt"/>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79512" y="4509120"/>
            <a:ext cx="8784975" cy="1066800"/>
          </a:xfrm>
        </p:spPr>
        <p:txBody>
          <a:bodyPr>
            <a:normAutofit fontScale="90000"/>
          </a:bodyPr>
          <a:lstStyle/>
          <a:p>
            <a:pPr>
              <a:spcBef>
                <a:spcPts val="0"/>
              </a:spcBef>
            </a:pPr>
            <a:r>
              <a:rPr lang="fr-FR" b="1" dirty="0" smtClean="0">
                <a:solidFill>
                  <a:schemeClr val="bg1"/>
                </a:solidFill>
                <a:latin typeface="Bradley Hand ITC" pitchFamily="66" charset="0"/>
              </a:rPr>
              <a:t/>
            </a:r>
            <a:br>
              <a:rPr lang="fr-FR" b="1" dirty="0" smtClean="0">
                <a:solidFill>
                  <a:schemeClr val="bg1"/>
                </a:solidFill>
                <a:latin typeface="Bradley Hand ITC" pitchFamily="66" charset="0"/>
              </a:rPr>
            </a:br>
            <a:r>
              <a:rPr lang="fr-FR" b="1" dirty="0" smtClean="0">
                <a:solidFill>
                  <a:schemeClr val="accent6">
                    <a:lumMod val="75000"/>
                  </a:schemeClr>
                </a:solidFill>
              </a:rPr>
              <a:t> </a:t>
            </a:r>
            <a:r>
              <a:rPr lang="fr-FR" sz="4000" b="1" dirty="0" smtClean="0">
                <a:solidFill>
                  <a:schemeClr val="bg1"/>
                </a:solidFill>
                <a:latin typeface="Bradley Hand ITC" pitchFamily="66" charset="0"/>
              </a:rPr>
              <a:t>Examen et approbation</a:t>
            </a:r>
            <a:br>
              <a:rPr lang="fr-FR" sz="4000" b="1" dirty="0" smtClean="0">
                <a:solidFill>
                  <a:schemeClr val="bg1"/>
                </a:solidFill>
                <a:latin typeface="Bradley Hand ITC" pitchFamily="66" charset="0"/>
              </a:rPr>
            </a:br>
            <a:r>
              <a:rPr lang="fr-FR" sz="4000" b="1" dirty="0" smtClean="0">
                <a:solidFill>
                  <a:schemeClr val="bg1"/>
                </a:solidFill>
                <a:latin typeface="Bradley Hand ITC" pitchFamily="66" charset="0"/>
              </a:rPr>
              <a:t> des comptes annuels clos au 31 août 2017 </a:t>
            </a:r>
            <a:br>
              <a:rPr lang="fr-FR" sz="4000" b="1" dirty="0" smtClean="0">
                <a:solidFill>
                  <a:schemeClr val="bg1"/>
                </a:solidFill>
                <a:latin typeface="Bradley Hand ITC" pitchFamily="66" charset="0"/>
              </a:rPr>
            </a:br>
            <a:r>
              <a:rPr lang="fr-FR" sz="2200" b="1" dirty="0" smtClean="0">
                <a:solidFill>
                  <a:schemeClr val="bg1"/>
                </a:solidFill>
                <a:latin typeface="Bradley Hand ITC" pitchFamily="66" charset="0"/>
              </a:rPr>
              <a:t>de l’Association « Centre spirituel du Hautmont »</a:t>
            </a:r>
            <a:br>
              <a:rPr lang="fr-FR" sz="2200" b="1" dirty="0" smtClean="0">
                <a:solidFill>
                  <a:schemeClr val="bg1"/>
                </a:solidFill>
                <a:latin typeface="Bradley Hand ITC" pitchFamily="66" charset="0"/>
              </a:rPr>
            </a:br>
            <a:r>
              <a:rPr lang="fr-FR" sz="4000" b="1" dirty="0" smtClean="0">
                <a:solidFill>
                  <a:schemeClr val="bg1"/>
                </a:solidFill>
                <a:latin typeface="Bradley Hand ITC" pitchFamily="66" charset="0"/>
              </a:rPr>
              <a:t>Affectation du résultat</a:t>
            </a:r>
            <a:endParaRPr lang="fr-FR" sz="4000" b="1" dirty="0">
              <a:solidFill>
                <a:schemeClr val="bg1"/>
              </a:solidFill>
              <a:latin typeface="Bradley Hand ITC" pitchFamily="66" charset="0"/>
            </a:endParaRPr>
          </a:p>
        </p:txBody>
      </p:sp>
      <p:sp>
        <p:nvSpPr>
          <p:cNvPr id="3" name="Espace réservé du numéro de diapositive 2">
            <a:extLst>
              <a:ext uri="{FF2B5EF4-FFF2-40B4-BE49-F238E27FC236}">
                <a16:creationId xmlns="" xmlns:a16="http://schemas.microsoft.com/office/drawing/2014/main" id="{7B97A636-8596-4066-A7EE-0F18D1B94143}"/>
              </a:ext>
            </a:extLst>
          </p:cNvPr>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47</a:t>
            </a:fld>
            <a:endParaRPr kumimoji="0" lang="fr-FR"/>
          </a:p>
        </p:txBody>
      </p:sp>
      <p:sp>
        <p:nvSpPr>
          <p:cNvPr id="103426" name="AutoShape 2" descr="Résultat de recherche d'images pour &quot;images comptabilité&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sp>
        <p:nvSpPr>
          <p:cNvPr id="103428" name="AutoShape 4" descr="Résultat de recherche d'images pour &quot;images comptabilité&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03429" name="Picture 5"/>
          <p:cNvPicPr>
            <a:picLocks noChangeAspect="1" noChangeArrowheads="1"/>
          </p:cNvPicPr>
          <p:nvPr/>
        </p:nvPicPr>
        <p:blipFill>
          <a:blip r:embed="rId3" cstate="print"/>
          <a:srcRect/>
          <a:stretch>
            <a:fillRect/>
          </a:stretch>
        </p:blipFill>
        <p:spPr bwMode="auto">
          <a:xfrm>
            <a:off x="3851920" y="1484784"/>
            <a:ext cx="5292589" cy="3528392"/>
          </a:xfrm>
          <a:prstGeom prst="rect">
            <a:avLst/>
          </a:prstGeom>
          <a:noFill/>
          <a:ln w="38100">
            <a:solidFill>
              <a:schemeClr val="bg1"/>
            </a:solidFill>
            <a:miter lim="800000"/>
            <a:headEnd/>
            <a:tailEnd/>
          </a:ln>
        </p:spPr>
      </p:pic>
      <p:sp>
        <p:nvSpPr>
          <p:cNvPr id="7" name="Titre 1"/>
          <p:cNvSpPr txBox="1">
            <a:spLocks/>
          </p:cNvSpPr>
          <p:nvPr/>
        </p:nvSpPr>
        <p:spPr>
          <a:xfrm>
            <a:off x="0" y="2708920"/>
            <a:ext cx="3851920" cy="1143000"/>
          </a:xfrm>
          <a:prstGeom prst="rect">
            <a:avLst/>
          </a:prstGeom>
          <a:solidFill>
            <a:schemeClr val="accent5">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b="1" dirty="0" smtClean="0">
                <a:solidFill>
                  <a:schemeClr val="bg1"/>
                </a:solidFill>
                <a:latin typeface="Bradley Hand ITC TT" pitchFamily="2" charset="0"/>
                <a:ea typeface="+mj-ea"/>
                <a:cs typeface="+mj-cs"/>
              </a:rPr>
              <a:t>Les comptes</a:t>
            </a:r>
            <a:endParaRPr lang="fr-FR" sz="4400" b="1" dirty="0">
              <a:solidFill>
                <a:schemeClr val="bg1"/>
              </a:solidFill>
              <a:latin typeface="Bradley Hand ITC TT" pitchFamily="2" charset="0"/>
              <a:ea typeface="+mj-ea"/>
              <a:cs typeface="+mj-cs"/>
            </a:endParaRPr>
          </a:p>
        </p:txBody>
      </p: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ChangeArrowheads="1"/>
          </p:cNvSpPr>
          <p:nvPr/>
        </p:nvSpPr>
        <p:spPr bwMode="auto">
          <a:xfrm>
            <a:off x="2411760" y="1268760"/>
            <a:ext cx="4248472" cy="5263621"/>
          </a:xfrm>
          <a:prstGeom prst="rect">
            <a:avLst/>
          </a:prstGeom>
          <a:noFill/>
          <a:ln w="9525">
            <a:noFill/>
            <a:miter lim="800000"/>
            <a:headEnd/>
            <a:tailEnd/>
          </a:ln>
        </p:spPr>
        <p:txBody>
          <a:bodyPr wrap="square" lIns="92075" tIns="46038" rIns="92075" bIns="46038">
            <a:spAutoFit/>
          </a:bodyPr>
          <a:lstStyle/>
          <a:p>
            <a:pPr marL="457200" indent="-457200">
              <a:lnSpc>
                <a:spcPct val="120000"/>
              </a:lnSpc>
              <a:buFontTx/>
              <a:buAutoNum type="arabicPeriod"/>
            </a:pPr>
            <a:r>
              <a:rPr lang="fr-FR" altLang="fr-FR" sz="2800" b="1" dirty="0">
                <a:solidFill>
                  <a:schemeClr val="tx2"/>
                </a:solidFill>
              </a:rPr>
              <a:t>Règles et méthodes comptables</a:t>
            </a:r>
          </a:p>
          <a:p>
            <a:pPr marL="457200" indent="-457200">
              <a:lnSpc>
                <a:spcPct val="120000"/>
              </a:lnSpc>
              <a:buFontTx/>
              <a:buAutoNum type="arabicPeriod"/>
            </a:pPr>
            <a:r>
              <a:rPr lang="fr-FR" altLang="fr-FR" sz="2800" b="1" dirty="0">
                <a:solidFill>
                  <a:schemeClr val="tx2"/>
                </a:solidFill>
              </a:rPr>
              <a:t>Le compte de résultat simplifié	</a:t>
            </a:r>
          </a:p>
          <a:p>
            <a:pPr marL="457200" indent="-457200">
              <a:lnSpc>
                <a:spcPct val="120000"/>
              </a:lnSpc>
              <a:buFontTx/>
              <a:buAutoNum type="arabicPeriod"/>
            </a:pPr>
            <a:r>
              <a:rPr lang="fr-FR" altLang="fr-FR" sz="2800" b="1" dirty="0">
                <a:solidFill>
                  <a:schemeClr val="tx2"/>
                </a:solidFill>
              </a:rPr>
              <a:t>Le compte de résultat</a:t>
            </a:r>
          </a:p>
          <a:p>
            <a:pPr marL="457200" indent="-457200">
              <a:lnSpc>
                <a:spcPct val="120000"/>
              </a:lnSpc>
              <a:buFontTx/>
              <a:buAutoNum type="arabicPeriod"/>
            </a:pPr>
            <a:r>
              <a:rPr lang="fr-FR" altLang="fr-FR" sz="2800" b="1" dirty="0">
                <a:solidFill>
                  <a:schemeClr val="tx2"/>
                </a:solidFill>
              </a:rPr>
              <a:t>Dons/Travaux</a:t>
            </a:r>
          </a:p>
          <a:p>
            <a:pPr marL="457200" indent="-457200">
              <a:lnSpc>
                <a:spcPct val="120000"/>
              </a:lnSpc>
              <a:buFontTx/>
              <a:buAutoNum type="arabicPeriod"/>
            </a:pPr>
            <a:r>
              <a:rPr lang="fr-FR" altLang="fr-FR" sz="2800" b="1" dirty="0">
                <a:solidFill>
                  <a:schemeClr val="tx2"/>
                </a:solidFill>
              </a:rPr>
              <a:t>Budget prévisionnel </a:t>
            </a:r>
            <a:r>
              <a:rPr lang="fr-FR" altLang="fr-FR" sz="2800" b="1" dirty="0" smtClean="0">
                <a:solidFill>
                  <a:schemeClr val="tx2"/>
                </a:solidFill>
              </a:rPr>
              <a:t>2018-2019</a:t>
            </a:r>
            <a:endParaRPr lang="fr-FR" altLang="fr-FR" sz="2800" b="1" dirty="0">
              <a:solidFill>
                <a:schemeClr val="tx2"/>
              </a:solidFill>
            </a:endParaRPr>
          </a:p>
          <a:p>
            <a:pPr marL="457200" indent="-457200">
              <a:lnSpc>
                <a:spcPct val="120000"/>
              </a:lnSpc>
              <a:buFontTx/>
              <a:buAutoNum type="arabicPeriod"/>
            </a:pPr>
            <a:r>
              <a:rPr lang="fr-FR" altLang="fr-FR" sz="2800" b="1" dirty="0">
                <a:solidFill>
                  <a:schemeClr val="tx2"/>
                </a:solidFill>
              </a:rPr>
              <a:t>Travaux à prévoir </a:t>
            </a:r>
            <a:r>
              <a:rPr lang="fr-FR" altLang="fr-FR" sz="2800" b="1" dirty="0" smtClean="0">
                <a:solidFill>
                  <a:schemeClr val="tx2"/>
                </a:solidFill>
              </a:rPr>
              <a:t>2018/2019</a:t>
            </a:r>
            <a:endParaRPr lang="fr-FR" altLang="fr-FR" sz="2800" b="1" dirty="0">
              <a:solidFill>
                <a:schemeClr val="tx2"/>
              </a:solidFill>
            </a:endParaRPr>
          </a:p>
        </p:txBody>
      </p:sp>
      <p:sp>
        <p:nvSpPr>
          <p:cNvPr id="17412" name="Rectangle 5"/>
          <p:cNvSpPr>
            <a:spLocks noChangeArrowheads="1"/>
          </p:cNvSpPr>
          <p:nvPr/>
        </p:nvSpPr>
        <p:spPr bwMode="auto">
          <a:xfrm>
            <a:off x="4343400" y="6324601"/>
            <a:ext cx="533400" cy="246863"/>
          </a:xfrm>
          <a:prstGeom prst="rect">
            <a:avLst/>
          </a:prstGeom>
          <a:noFill/>
          <a:ln w="9525">
            <a:noFill/>
            <a:miter lim="800000"/>
            <a:headEnd/>
            <a:tailEnd/>
          </a:ln>
        </p:spPr>
        <p:txBody>
          <a:bodyPr lIns="92075" tIns="46038" rIns="92075" bIns="46038">
            <a:spAutoFit/>
          </a:bodyPr>
          <a:lstStyle/>
          <a:p>
            <a:pPr defTabSz="762000">
              <a:spcBef>
                <a:spcPct val="50000"/>
              </a:spcBef>
            </a:pPr>
            <a:r>
              <a:rPr lang="fr-FR" altLang="fr-FR" sz="1000">
                <a:solidFill>
                  <a:schemeClr val="bg1"/>
                </a:solidFill>
              </a:rPr>
              <a:t>3</a:t>
            </a:r>
          </a:p>
        </p:txBody>
      </p:sp>
      <p:sp>
        <p:nvSpPr>
          <p:cNvPr id="2" name="Espace réservé du numéro de diapositive 1">
            <a:extLst>
              <a:ext uri="{FF2B5EF4-FFF2-40B4-BE49-F238E27FC236}">
                <a16:creationId xmlns:a16="http://schemas.microsoft.com/office/drawing/2014/main" xmlns="" id="{104BB345-50A8-483E-8B2E-0021F1F086A9}"/>
              </a:ext>
            </a:extLst>
          </p:cNvPr>
          <p:cNvSpPr>
            <a:spLocks noGrp="1"/>
          </p:cNvSpPr>
          <p:nvPr>
            <p:ph type="sldNum" sz="quarter" idx="12"/>
          </p:nvPr>
        </p:nvSpPr>
        <p:spPr/>
        <p:txBody>
          <a:bodyPr/>
          <a:lstStyle/>
          <a:p>
            <a:fld id="{EDFD5D7C-5533-4C87-9B74-805BA35A39D4}" type="slidenum">
              <a:rPr lang="fr-FR" smtClean="0"/>
              <a:pPr/>
              <a:t>48</a:t>
            </a:fld>
            <a:endParaRPr lang="fr-FR"/>
          </a:p>
        </p:txBody>
      </p:sp>
      <p:sp>
        <p:nvSpPr>
          <p:cNvPr id="7" name="Titre 1">
            <a:extLst>
              <a:ext uri="{FF2B5EF4-FFF2-40B4-BE49-F238E27FC236}">
                <a16:creationId xmlns:a16="http://schemas.microsoft.com/office/drawing/2014/main" xmlns="" id="{9B62D947-BF03-4AFE-8AA2-4F05E370CC53}"/>
              </a:ext>
            </a:extLst>
          </p:cNvPr>
          <p:cNvSpPr>
            <a:spLocks noGrp="1"/>
          </p:cNvSpPr>
          <p:nvPr>
            <p:ph type="title"/>
          </p:nvPr>
        </p:nvSpPr>
        <p:spPr>
          <a:xfrm>
            <a:off x="0" y="0"/>
            <a:ext cx="9144000" cy="1143000"/>
          </a:xfrm>
          <a:solidFill>
            <a:srgbClr val="006699"/>
          </a:solidFill>
        </p:spPr>
        <p:txBody>
          <a:bodyPr>
            <a:normAutofit/>
          </a:bodyPr>
          <a:lstStyle/>
          <a:p>
            <a:pPr algn="ctr"/>
            <a:r>
              <a:rPr lang="fr-FR" sz="4400" dirty="0" smtClean="0">
                <a:solidFill>
                  <a:schemeClr val="bg1"/>
                </a:solidFill>
                <a:latin typeface="Bradley Hand ITC TT" pitchFamily="2" charset="0"/>
              </a:rPr>
              <a:t>Résultats comptables au 31 août 2018</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79512" y="476250"/>
            <a:ext cx="8964488" cy="496888"/>
          </a:xfrm>
        </p:spPr>
        <p:txBody>
          <a:bodyPr>
            <a:noAutofit/>
          </a:bodyPr>
          <a:lstStyle/>
          <a:p>
            <a:r>
              <a:rPr lang="fr-FR" altLang="fr-FR" sz="3600" b="1" dirty="0">
                <a:solidFill>
                  <a:srgbClr val="27A99A"/>
                </a:solidFill>
              </a:rPr>
              <a:t>1 – Règles et méthodes comptables</a:t>
            </a:r>
          </a:p>
        </p:txBody>
      </p:sp>
      <p:sp>
        <p:nvSpPr>
          <p:cNvPr id="19459" name="Rectangle 3"/>
          <p:cNvSpPr>
            <a:spLocks noGrp="1" noChangeArrowheads="1"/>
          </p:cNvSpPr>
          <p:nvPr>
            <p:ph idx="1"/>
          </p:nvPr>
        </p:nvSpPr>
        <p:spPr>
          <a:xfrm>
            <a:off x="381000" y="1629494"/>
            <a:ext cx="8382000" cy="4895850"/>
          </a:xfrm>
        </p:spPr>
        <p:txBody>
          <a:bodyPr>
            <a:normAutofit fontScale="92500" lnSpcReduction="20000"/>
          </a:bodyPr>
          <a:lstStyle/>
          <a:p>
            <a:pPr marL="457200" indent="-457200">
              <a:lnSpc>
                <a:spcPct val="120000"/>
              </a:lnSpc>
              <a:buFontTx/>
              <a:buAutoNum type="arabicPeriod"/>
            </a:pPr>
            <a:r>
              <a:rPr lang="fr-FR" altLang="fr-FR" sz="3000" b="1" dirty="0">
                <a:solidFill>
                  <a:schemeClr val="tx2"/>
                </a:solidFill>
              </a:rPr>
              <a:t>Exercice comptable du </a:t>
            </a:r>
            <a:r>
              <a:rPr lang="fr-FR" altLang="fr-FR" sz="3000" b="1" dirty="0" smtClean="0">
                <a:solidFill>
                  <a:schemeClr val="tx2"/>
                </a:solidFill>
              </a:rPr>
              <a:t>1/09/2017 </a:t>
            </a:r>
            <a:r>
              <a:rPr lang="fr-FR" altLang="fr-FR" sz="3000" b="1" dirty="0">
                <a:solidFill>
                  <a:schemeClr val="tx2"/>
                </a:solidFill>
              </a:rPr>
              <a:t>au </a:t>
            </a:r>
            <a:r>
              <a:rPr lang="fr-FR" altLang="fr-FR" sz="3000" b="1" dirty="0" smtClean="0">
                <a:solidFill>
                  <a:schemeClr val="tx2"/>
                </a:solidFill>
              </a:rPr>
              <a:t>31/08/2018</a:t>
            </a:r>
          </a:p>
          <a:p>
            <a:pPr marL="457200" indent="-457200">
              <a:lnSpc>
                <a:spcPct val="120000"/>
              </a:lnSpc>
              <a:buNone/>
            </a:pPr>
            <a:endParaRPr lang="fr-FR" altLang="fr-FR" sz="3000" b="1" dirty="0">
              <a:solidFill>
                <a:schemeClr val="tx2"/>
              </a:solidFill>
            </a:endParaRPr>
          </a:p>
          <a:p>
            <a:pPr marL="514350" indent="-514350">
              <a:lnSpc>
                <a:spcPct val="120000"/>
              </a:lnSpc>
              <a:buFont typeface="+mj-lt"/>
              <a:buAutoNum type="arabicPeriod" startAt="2"/>
            </a:pPr>
            <a:r>
              <a:rPr lang="fr-FR" altLang="fr-FR" sz="3000" b="1" dirty="0" smtClean="0">
                <a:solidFill>
                  <a:schemeClr val="tx2"/>
                </a:solidFill>
              </a:rPr>
              <a:t>Gros travaux et autres investissements</a:t>
            </a:r>
            <a:endParaRPr lang="fr-FR" altLang="fr-FR" sz="3000" b="1" dirty="0">
              <a:solidFill>
                <a:schemeClr val="tx2"/>
              </a:solidFill>
            </a:endParaRPr>
          </a:p>
          <a:p>
            <a:pPr>
              <a:buSzTx/>
              <a:buFont typeface="Wingdings" pitchFamily="2" charset="2"/>
              <a:buChar char="§"/>
            </a:pPr>
            <a:r>
              <a:rPr lang="fr-FR" altLang="fr-FR" sz="2000" dirty="0">
                <a:solidFill>
                  <a:schemeClr val="tx2"/>
                </a:solidFill>
              </a:rPr>
              <a:t>Ils </a:t>
            </a:r>
            <a:r>
              <a:rPr lang="fr-FR" altLang="fr-FR" sz="2000" dirty="0" smtClean="0">
                <a:solidFill>
                  <a:schemeClr val="tx2"/>
                </a:solidFill>
              </a:rPr>
              <a:t>sont </a:t>
            </a:r>
            <a:r>
              <a:rPr lang="fr-FR" altLang="fr-FR" sz="2000" dirty="0">
                <a:solidFill>
                  <a:schemeClr val="tx2"/>
                </a:solidFill>
              </a:rPr>
              <a:t>engagés quand l’argent est disponible</a:t>
            </a:r>
          </a:p>
          <a:p>
            <a:pPr>
              <a:buSzTx/>
              <a:buFont typeface="Wingdings" pitchFamily="2" charset="2"/>
              <a:buChar char="§"/>
            </a:pPr>
            <a:r>
              <a:rPr lang="fr-FR" altLang="fr-FR" sz="2000" dirty="0">
                <a:solidFill>
                  <a:schemeClr val="tx2"/>
                </a:solidFill>
              </a:rPr>
              <a:t>Ils sont amortis à 100% sur l’exercice en exceptionnel</a:t>
            </a:r>
          </a:p>
          <a:p>
            <a:pPr>
              <a:buSzTx/>
              <a:buFont typeface="Wingdings" pitchFamily="2" charset="2"/>
              <a:buNone/>
            </a:pPr>
            <a:endParaRPr lang="fr-FR" altLang="fr-FR" sz="2000" dirty="0"/>
          </a:p>
          <a:p>
            <a:pPr marL="514350" indent="-514350">
              <a:lnSpc>
                <a:spcPct val="120000"/>
              </a:lnSpc>
              <a:buFont typeface="+mj-lt"/>
              <a:buAutoNum type="arabicPeriod" startAt="3"/>
            </a:pPr>
            <a:r>
              <a:rPr lang="fr-FR" altLang="fr-FR" sz="3000" b="1" dirty="0">
                <a:solidFill>
                  <a:schemeClr val="tx2"/>
                </a:solidFill>
              </a:rPr>
              <a:t>Les </a:t>
            </a:r>
            <a:r>
              <a:rPr lang="fr-FR" altLang="fr-FR" sz="3000" b="1" dirty="0" smtClean="0">
                <a:solidFill>
                  <a:schemeClr val="tx2"/>
                </a:solidFill>
              </a:rPr>
              <a:t>dons </a:t>
            </a:r>
            <a:r>
              <a:rPr lang="fr-FR" altLang="fr-FR" sz="3000" b="1" dirty="0">
                <a:solidFill>
                  <a:schemeClr val="tx2"/>
                </a:solidFill>
              </a:rPr>
              <a:t> </a:t>
            </a:r>
          </a:p>
          <a:p>
            <a:pPr>
              <a:buFont typeface="Wingdings" pitchFamily="2" charset="2"/>
              <a:buChar char="§"/>
            </a:pPr>
            <a:r>
              <a:rPr lang="fr-FR" altLang="fr-FR" sz="2100" b="1" dirty="0">
                <a:solidFill>
                  <a:schemeClr val="tx2"/>
                </a:solidFill>
              </a:rPr>
              <a:t>Dons </a:t>
            </a:r>
            <a:r>
              <a:rPr lang="fr-FR" altLang="fr-FR" sz="2100" b="1" dirty="0" smtClean="0">
                <a:solidFill>
                  <a:schemeClr val="tx2"/>
                </a:solidFill>
              </a:rPr>
              <a:t>« par activité »</a:t>
            </a:r>
            <a:r>
              <a:rPr lang="fr-FR" altLang="fr-FR" sz="2100" dirty="0">
                <a:solidFill>
                  <a:schemeClr val="tx2"/>
                </a:solidFill>
              </a:rPr>
              <a:t> : suite à participation à une activité du centre</a:t>
            </a:r>
          </a:p>
          <a:p>
            <a:pPr>
              <a:buFont typeface="Wingdings" pitchFamily="2" charset="2"/>
              <a:buChar char="§"/>
            </a:pPr>
            <a:r>
              <a:rPr lang="fr-FR" altLang="fr-FR" sz="2100" b="1" dirty="0">
                <a:solidFill>
                  <a:schemeClr val="tx2"/>
                </a:solidFill>
              </a:rPr>
              <a:t>Dons </a:t>
            </a:r>
            <a:r>
              <a:rPr lang="fr-FR" altLang="fr-FR" sz="2100" b="1" dirty="0" smtClean="0">
                <a:solidFill>
                  <a:schemeClr val="tx2"/>
                </a:solidFill>
              </a:rPr>
              <a:t>« par appel »</a:t>
            </a:r>
            <a:r>
              <a:rPr lang="fr-FR" altLang="fr-FR" sz="2100" b="1" dirty="0">
                <a:solidFill>
                  <a:schemeClr val="tx2"/>
                </a:solidFill>
              </a:rPr>
              <a:t> </a:t>
            </a:r>
            <a:r>
              <a:rPr lang="fr-FR" altLang="fr-FR" sz="2100" dirty="0">
                <a:solidFill>
                  <a:schemeClr val="tx2"/>
                </a:solidFill>
              </a:rPr>
              <a:t>: envoi avec La Lettre du Hautmont en nov. et </a:t>
            </a:r>
            <a:r>
              <a:rPr lang="fr-FR" altLang="fr-FR" sz="2100" dirty="0" smtClean="0">
                <a:solidFill>
                  <a:schemeClr val="tx2"/>
                </a:solidFill>
              </a:rPr>
              <a:t>mars, envoi avec le programme</a:t>
            </a:r>
            <a:endParaRPr lang="fr-FR" altLang="fr-FR" sz="2100" dirty="0">
              <a:solidFill>
                <a:schemeClr val="tx2"/>
              </a:solidFill>
            </a:endParaRPr>
          </a:p>
          <a:p>
            <a:pPr>
              <a:buFont typeface="Wingdings" pitchFamily="2" charset="2"/>
              <a:buChar char="§"/>
            </a:pPr>
            <a:r>
              <a:rPr lang="fr-FR" altLang="fr-FR" sz="2100" b="1" dirty="0">
                <a:solidFill>
                  <a:schemeClr val="tx2"/>
                </a:solidFill>
              </a:rPr>
              <a:t>Dons </a:t>
            </a:r>
            <a:r>
              <a:rPr lang="fr-FR" altLang="fr-FR" sz="2100" b="1" dirty="0" smtClean="0">
                <a:solidFill>
                  <a:schemeClr val="tx2"/>
                </a:solidFill>
              </a:rPr>
              <a:t>« exceptionnels affectés »</a:t>
            </a:r>
            <a:r>
              <a:rPr lang="fr-FR" altLang="fr-FR" sz="2100" b="1" dirty="0">
                <a:solidFill>
                  <a:schemeClr val="tx2"/>
                </a:solidFill>
              </a:rPr>
              <a:t> </a:t>
            </a:r>
            <a:r>
              <a:rPr lang="fr-FR" altLang="fr-FR" sz="2100" dirty="0">
                <a:solidFill>
                  <a:schemeClr val="tx2"/>
                </a:solidFill>
              </a:rPr>
              <a:t>: </a:t>
            </a:r>
            <a:r>
              <a:rPr lang="fr-FR" altLang="fr-FR" sz="2100" dirty="0" smtClean="0">
                <a:solidFill>
                  <a:schemeClr val="tx2"/>
                </a:solidFill>
              </a:rPr>
              <a:t>supérieurs à 3k€, dont la </a:t>
            </a:r>
            <a:r>
              <a:rPr lang="fr-FR" altLang="fr-FR" sz="2100" dirty="0">
                <a:solidFill>
                  <a:schemeClr val="tx2"/>
                </a:solidFill>
              </a:rPr>
              <a:t>destination du don est indiquée</a:t>
            </a:r>
          </a:p>
          <a:p>
            <a:pPr algn="just">
              <a:buFont typeface="Wingdings" pitchFamily="2" charset="2"/>
              <a:buChar char="§"/>
            </a:pPr>
            <a:r>
              <a:rPr lang="fr-FR" altLang="fr-FR" sz="2100" b="1" dirty="0">
                <a:solidFill>
                  <a:schemeClr val="tx2"/>
                </a:solidFill>
              </a:rPr>
              <a:t>Dons </a:t>
            </a:r>
            <a:r>
              <a:rPr lang="fr-FR" altLang="fr-FR" sz="2100" b="1" dirty="0" smtClean="0">
                <a:solidFill>
                  <a:schemeClr val="tx2"/>
                </a:solidFill>
              </a:rPr>
              <a:t>« exceptionnels </a:t>
            </a:r>
            <a:r>
              <a:rPr lang="fr-FR" altLang="fr-FR" sz="2100" b="1" dirty="0">
                <a:solidFill>
                  <a:schemeClr val="tx2"/>
                </a:solidFill>
              </a:rPr>
              <a:t>non </a:t>
            </a:r>
            <a:r>
              <a:rPr lang="fr-FR" altLang="fr-FR" sz="2100" b="1" dirty="0" smtClean="0">
                <a:solidFill>
                  <a:schemeClr val="tx2"/>
                </a:solidFill>
              </a:rPr>
              <a:t>affectés»</a:t>
            </a:r>
            <a:r>
              <a:rPr lang="fr-FR" altLang="fr-FR" sz="2100" dirty="0">
                <a:solidFill>
                  <a:schemeClr val="tx2"/>
                </a:solidFill>
              </a:rPr>
              <a:t> : </a:t>
            </a:r>
            <a:r>
              <a:rPr lang="fr-FR" altLang="fr-FR" sz="2100" dirty="0" smtClean="0">
                <a:solidFill>
                  <a:schemeClr val="tx2"/>
                </a:solidFill>
              </a:rPr>
              <a:t>supérieurs à 3k€, laissés </a:t>
            </a:r>
            <a:r>
              <a:rPr lang="fr-FR" altLang="fr-FR" sz="2100" dirty="0">
                <a:solidFill>
                  <a:schemeClr val="tx2"/>
                </a:solidFill>
              </a:rPr>
              <a:t>à notre libre arbitre </a:t>
            </a:r>
          </a:p>
        </p:txBody>
      </p:sp>
      <p:sp>
        <p:nvSpPr>
          <p:cNvPr id="2" name="Espace réservé du numéro de diapositive 1">
            <a:extLst>
              <a:ext uri="{FF2B5EF4-FFF2-40B4-BE49-F238E27FC236}">
                <a16:creationId xmlns:a16="http://schemas.microsoft.com/office/drawing/2014/main" xmlns="" id="{043EF34E-1883-4B0A-A1A2-3BB86B400DAD}"/>
              </a:ext>
            </a:extLst>
          </p:cNvPr>
          <p:cNvSpPr>
            <a:spLocks noGrp="1"/>
          </p:cNvSpPr>
          <p:nvPr>
            <p:ph type="sldNum" sz="quarter" idx="12"/>
          </p:nvPr>
        </p:nvSpPr>
        <p:spPr/>
        <p:txBody>
          <a:bodyPr/>
          <a:lstStyle/>
          <a:p>
            <a:fld id="{EDFD5D7C-5533-4C87-9B74-805BA35A39D4}" type="slidenum">
              <a:rPr lang="fr-FR" smtClean="0"/>
              <a:pPr/>
              <a:t>49</a:t>
            </a:fld>
            <a:endParaRPr lang="fr-FR"/>
          </a:p>
        </p:txBody>
      </p:sp>
    </p:spTree>
  </p:cSld>
  <p:clrMapOvr>
    <a:masterClrMapping/>
  </p:clrMapOvr>
  <p:transition advTm="100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 xmlns:a16="http://schemas.microsoft.com/office/drawing/2014/main" id="{9B62D947-BF03-4AFE-8AA2-4F05E370CC53}"/>
              </a:ext>
            </a:extLst>
          </p:cNvPr>
          <p:cNvSpPr>
            <a:spLocks noGrp="1"/>
          </p:cNvSpPr>
          <p:nvPr>
            <p:ph type="title"/>
          </p:nvPr>
        </p:nvSpPr>
        <p:spPr>
          <a:xfrm>
            <a:off x="0" y="260648"/>
            <a:ext cx="9144000" cy="1143000"/>
          </a:xfrm>
          <a:solidFill>
            <a:srgbClr val="006699"/>
          </a:solidFill>
        </p:spPr>
        <p:txBody>
          <a:bodyPr>
            <a:normAutofit/>
          </a:bodyPr>
          <a:lstStyle/>
          <a:p>
            <a:pPr lvl="0"/>
            <a:r>
              <a:rPr lang="fr-FR" b="1" dirty="0" smtClean="0">
                <a:solidFill>
                  <a:schemeClr val="bg1"/>
                </a:solidFill>
                <a:latin typeface="Bradley Hand ITC TT" pitchFamily="2" charset="0"/>
              </a:rPr>
              <a:t>PRIONS </a:t>
            </a:r>
            <a:endParaRPr lang="fr-FR" dirty="0">
              <a:solidFill>
                <a:schemeClr val="accent6">
                  <a:lumMod val="75000"/>
                </a:schemeClr>
              </a:solidFill>
            </a:endParaRPr>
          </a:p>
        </p:txBody>
      </p:sp>
      <p:sp>
        <p:nvSpPr>
          <p:cNvPr id="7" name="Espace réservé du contenu 6"/>
          <p:cNvSpPr>
            <a:spLocks noGrp="1"/>
          </p:cNvSpPr>
          <p:nvPr>
            <p:ph idx="1"/>
          </p:nvPr>
        </p:nvSpPr>
        <p:spPr>
          <a:xfrm>
            <a:off x="179512" y="1628800"/>
            <a:ext cx="8928992" cy="4968552"/>
          </a:xfrm>
        </p:spPr>
        <p:txBody>
          <a:bodyPr numCol="2">
            <a:noAutofit/>
          </a:bodyPr>
          <a:lstStyle/>
          <a:p>
            <a:pPr>
              <a:buNone/>
            </a:pPr>
            <a:r>
              <a:rPr lang="fr-FR" sz="2000" b="1" dirty="0" smtClean="0">
                <a:solidFill>
                  <a:srgbClr val="006699"/>
                </a:solidFill>
              </a:rPr>
              <a:t>	</a:t>
            </a:r>
            <a:endParaRPr lang="fr-FR" sz="2300" dirty="0">
              <a:solidFill>
                <a:srgbClr val="006699"/>
              </a:solidFill>
            </a:endParaRPr>
          </a:p>
        </p:txBody>
      </p:sp>
      <p:sp>
        <p:nvSpPr>
          <p:cNvPr id="4" name="Espace réservé du numéro de diapositive 3"/>
          <p:cNvSpPr>
            <a:spLocks noGrp="1"/>
          </p:cNvSpPr>
          <p:nvPr>
            <p:ph type="sldNum" sz="quarter" idx="12"/>
          </p:nvPr>
        </p:nvSpPr>
        <p:spPr/>
        <p:txBody>
          <a:bodyPr/>
          <a:lstStyle/>
          <a:p>
            <a:fld id="{EDFD5D7C-5533-4C87-9B74-805BA35A39D4}" type="slidenum">
              <a:rPr lang="fr-FR" smtClean="0"/>
              <a:pPr/>
              <a:t>5</a:t>
            </a:fld>
            <a:endParaRPr lang="fr-FR"/>
          </a:p>
        </p:txBody>
      </p:sp>
      <p:sp>
        <p:nvSpPr>
          <p:cNvPr id="8" name="Espace réservé du contenu 2"/>
          <p:cNvSpPr txBox="1">
            <a:spLocks/>
          </p:cNvSpPr>
          <p:nvPr/>
        </p:nvSpPr>
        <p:spPr>
          <a:xfrm>
            <a:off x="467544" y="1484784"/>
            <a:ext cx="8229600" cy="4968552"/>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1" i="1" u="none" strike="noStrike" kern="1200" cap="none" spc="0" normalizeH="0" baseline="0" noProof="0" smtClean="0">
                <a:ln>
                  <a:noFill/>
                </a:ln>
                <a:solidFill>
                  <a:schemeClr val="tx2"/>
                </a:solidFill>
                <a:effectLst/>
                <a:uLnTx/>
                <a:uFillTx/>
                <a:latin typeface="+mn-lt"/>
                <a:ea typeface="+mn-ea"/>
                <a:cs typeface="+mn-cs"/>
              </a:rPr>
              <a:t>	Esprit-Saint, qui par ta lumière</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orientes ce monde vers l’amour du Père</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et accompagnes le gémissement de la création,</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tu vis aussi dans nos cœurs</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pour nous inciter au bien.</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Loué sois-tu.</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fr-FR" sz="1000" b="1" i="1" u="none" strike="noStrike" kern="1200" cap="none" spc="0" normalizeH="0" baseline="0" noProof="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1" i="1" u="none" strike="noStrike" kern="1200" cap="none" spc="0" normalizeH="0" baseline="0" noProof="0" smtClean="0">
                <a:ln>
                  <a:noFill/>
                </a:ln>
                <a:solidFill>
                  <a:schemeClr val="tx2"/>
                </a:solidFill>
                <a:effectLst/>
                <a:uLnTx/>
                <a:uFillTx/>
                <a:latin typeface="+mn-lt"/>
                <a:ea typeface="+mn-ea"/>
                <a:cs typeface="+mn-cs"/>
              </a:rPr>
              <a:t>	Ô Dieu, Un et Trine,</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communauté sublime d’amour infini,</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apprends-nous à te contempler</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dans la beauté de l’univers,</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où tout nous parle de toi.</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Éveille notre louange et notre gratitude</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pour chaque être que tu as créé.</a:t>
            </a:r>
            <a:r>
              <a:rPr kumimoji="0" lang="fr-FR" sz="2400" b="0" i="1" u="none" strike="noStrike" kern="1200" cap="none" spc="0" normalizeH="0" baseline="0" noProof="0" smtClean="0">
                <a:ln>
                  <a:noFill/>
                </a:ln>
                <a:solidFill>
                  <a:schemeClr val="tx1"/>
                </a:solidFill>
                <a:effectLst/>
                <a:uLnTx/>
                <a:uFillTx/>
                <a:latin typeface="+mn-lt"/>
                <a:ea typeface="+mn-ea"/>
                <a:cs typeface="+mn-cs"/>
              </a:rPr>
              <a:t/>
            </a:r>
            <a:br>
              <a:rPr kumimoji="0" lang="fr-FR" sz="2400" b="0" i="1" u="none" strike="noStrike" kern="1200" cap="none" spc="0" normalizeH="0" baseline="0" noProof="0" smtClean="0">
                <a:ln>
                  <a:noFill/>
                </a:ln>
                <a:solidFill>
                  <a:schemeClr val="tx1"/>
                </a:solidFill>
                <a:effectLst/>
                <a:uLnTx/>
                <a:uFillTx/>
                <a:latin typeface="+mn-lt"/>
                <a:ea typeface="+mn-ea"/>
                <a:cs typeface="+mn-cs"/>
              </a:rPr>
            </a:br>
            <a:endParaRPr kumimoji="0" lang="fr-FR"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ChangeArrowheads="1"/>
          </p:cNvSpPr>
          <p:nvPr/>
        </p:nvSpPr>
        <p:spPr bwMode="auto">
          <a:xfrm>
            <a:off x="251520" y="188641"/>
            <a:ext cx="8463857" cy="1139415"/>
          </a:xfrm>
          <a:prstGeom prst="rect">
            <a:avLst/>
          </a:prstGeom>
          <a:noFill/>
          <a:ln w="9525">
            <a:noFill/>
            <a:miter lim="800000"/>
            <a:headEnd/>
            <a:tailEnd/>
          </a:ln>
          <a:effectLst/>
        </p:spPr>
        <p:txBody>
          <a:bodyPr wrap="square" lIns="92075" tIns="46038" rIns="92075" bIns="46038">
            <a:spAutoFit/>
          </a:bodyPr>
          <a:lstStyle/>
          <a:p>
            <a:pPr algn="ctr">
              <a:spcBef>
                <a:spcPct val="0"/>
              </a:spcBef>
              <a:defRPr/>
            </a:pPr>
            <a:r>
              <a:rPr lang="fr-FR" altLang="fr-FR" sz="3600" b="1" dirty="0">
                <a:solidFill>
                  <a:srgbClr val="27A99A"/>
                </a:solidFill>
                <a:latin typeface="+mj-lt"/>
                <a:ea typeface="+mj-ea"/>
                <a:cs typeface="+mj-cs"/>
              </a:rPr>
              <a:t>2- Le compte de résultat simplifié</a:t>
            </a:r>
          </a:p>
          <a:p>
            <a:pPr algn="ctr">
              <a:spcBef>
                <a:spcPct val="0"/>
              </a:spcBef>
              <a:defRPr/>
            </a:pPr>
            <a:r>
              <a:rPr lang="fr-FR" sz="3200" b="1" dirty="0">
                <a:solidFill>
                  <a:srgbClr val="0070C0"/>
                </a:solidFill>
              </a:rPr>
              <a:t>Une amélioration du résultat d’exploitation</a:t>
            </a:r>
            <a:endParaRPr lang="fr-FR" altLang="fr-FR" sz="3200" b="1" dirty="0">
              <a:solidFill>
                <a:srgbClr val="0070C0"/>
              </a:solidFill>
              <a:latin typeface="+mj-lt"/>
              <a:ea typeface="+mj-ea"/>
              <a:cs typeface="+mj-cs"/>
            </a:endParaRPr>
          </a:p>
        </p:txBody>
      </p:sp>
      <p:sp>
        <p:nvSpPr>
          <p:cNvPr id="2" name="Espace réservé du numéro de diapositive 1">
            <a:extLst>
              <a:ext uri="{FF2B5EF4-FFF2-40B4-BE49-F238E27FC236}">
                <a16:creationId xmlns:a16="http://schemas.microsoft.com/office/drawing/2014/main" xmlns="" id="{DDF25858-AA98-43A5-9164-7D4E2C8A17E0}"/>
              </a:ext>
            </a:extLst>
          </p:cNvPr>
          <p:cNvSpPr>
            <a:spLocks noGrp="1"/>
          </p:cNvSpPr>
          <p:nvPr>
            <p:ph type="sldNum" sz="quarter" idx="12"/>
          </p:nvPr>
        </p:nvSpPr>
        <p:spPr/>
        <p:txBody>
          <a:bodyPr/>
          <a:lstStyle/>
          <a:p>
            <a:fld id="{EDFD5D7C-5533-4C87-9B74-805BA35A39D4}" type="slidenum">
              <a:rPr lang="fr-FR" smtClean="0"/>
              <a:pPr/>
              <a:t>50</a:t>
            </a:fld>
            <a:endParaRPr lang="fr-FR"/>
          </a:p>
        </p:txBody>
      </p:sp>
      <p:sp>
        <p:nvSpPr>
          <p:cNvPr id="9" name="ZoneTexte 8"/>
          <p:cNvSpPr txBox="1"/>
          <p:nvPr/>
        </p:nvSpPr>
        <p:spPr>
          <a:xfrm>
            <a:off x="323528" y="1700808"/>
            <a:ext cx="1584176" cy="2308324"/>
          </a:xfrm>
          <a:prstGeom prst="rect">
            <a:avLst/>
          </a:prstGeom>
          <a:solidFill>
            <a:srgbClr val="FFFF00">
              <a:alpha val="46000"/>
            </a:srgbClr>
          </a:solidFill>
          <a:ln w="19050">
            <a:solidFill>
              <a:schemeClr val="accent1"/>
            </a:solidFill>
          </a:ln>
        </p:spPr>
        <p:txBody>
          <a:bodyPr wrap="square" rtlCol="0">
            <a:spAutoFit/>
          </a:bodyPr>
          <a:lstStyle/>
          <a:p>
            <a:r>
              <a:rPr lang="fr-FR" u="sng" dirty="0" smtClean="0">
                <a:solidFill>
                  <a:schemeClr val="tx2"/>
                </a:solidFill>
              </a:rPr>
              <a:t>Nota bene : </a:t>
            </a:r>
          </a:p>
          <a:p>
            <a:r>
              <a:rPr lang="fr-FR" dirty="0" smtClean="0">
                <a:solidFill>
                  <a:schemeClr val="tx2"/>
                </a:solidFill>
              </a:rPr>
              <a:t>Le résultat </a:t>
            </a:r>
            <a:r>
              <a:rPr lang="fr-FR" b="1" dirty="0" smtClean="0">
                <a:solidFill>
                  <a:schemeClr val="tx2"/>
                </a:solidFill>
              </a:rPr>
              <a:t>intègre les dons </a:t>
            </a:r>
            <a:r>
              <a:rPr lang="fr-FR" dirty="0" smtClean="0">
                <a:solidFill>
                  <a:schemeClr val="tx2"/>
                </a:solidFill>
              </a:rPr>
              <a:t>par appel et par activité, qui participent donc de l’équilibre.</a:t>
            </a:r>
            <a:endParaRPr lang="fr-FR" dirty="0">
              <a:solidFill>
                <a:schemeClr val="tx2"/>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1032181603"/>
              </p:ext>
            </p:extLst>
          </p:nvPr>
        </p:nvGraphicFramePr>
        <p:xfrm>
          <a:off x="2493963" y="2286000"/>
          <a:ext cx="4638675" cy="3629025"/>
        </p:xfrm>
        <a:graphic>
          <a:graphicData uri="http://schemas.openxmlformats.org/presentationml/2006/ole">
            <mc:AlternateContent xmlns:mc="http://schemas.openxmlformats.org/markup-compatibility/2006">
              <mc:Choice xmlns:v="urn:schemas-microsoft-com:vml" Requires="v">
                <p:oleObj spid="_x0000_s126980" name="Worksheet" r:id="rId3" imgW="4638723" imgH="3629070" progId="Excel.Sheet.12">
                  <p:link updateAutomatic="1"/>
                </p:oleObj>
              </mc:Choice>
              <mc:Fallback>
                <p:oleObj name="Worksheet" r:id="rId3" imgW="4638723" imgH="3629070" progId="Excel.Sheet.12">
                  <p:link updateAutomatic="1"/>
                  <p:pic>
                    <p:nvPicPr>
                      <p:cNvPr id="0" name="Picture 2"/>
                      <p:cNvPicPr>
                        <a:picLocks noChangeAspect="1" noChangeArrowheads="1"/>
                      </p:cNvPicPr>
                      <p:nvPr/>
                    </p:nvPicPr>
                    <p:blipFill>
                      <a:blip r:embed="rId4"/>
                      <a:srcRect/>
                      <a:stretch>
                        <a:fillRect/>
                      </a:stretch>
                    </p:blipFill>
                    <p:spPr bwMode="auto">
                      <a:xfrm>
                        <a:off x="2493963" y="2286000"/>
                        <a:ext cx="4638675" cy="362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ZoneTexte 11"/>
          <p:cNvSpPr txBox="1"/>
          <p:nvPr/>
        </p:nvSpPr>
        <p:spPr>
          <a:xfrm>
            <a:off x="251520" y="4293096"/>
            <a:ext cx="1872208" cy="2308324"/>
          </a:xfrm>
          <a:prstGeom prst="rect">
            <a:avLst/>
          </a:prstGeom>
          <a:solidFill>
            <a:schemeClr val="tx2">
              <a:alpha val="87000"/>
            </a:schemeClr>
          </a:solidFill>
        </p:spPr>
        <p:txBody>
          <a:bodyPr wrap="square" rtlCol="0">
            <a:spAutoFit/>
          </a:bodyPr>
          <a:lstStyle/>
          <a:p>
            <a:r>
              <a:rPr lang="fr-FR" b="1" dirty="0" smtClean="0">
                <a:solidFill>
                  <a:schemeClr val="bg1"/>
                </a:solidFill>
              </a:rPr>
              <a:t>Le résultat 2016-2017 intègre 19k€ de produits « exceptionnels » liés à la résolution du contentieux avec ILEO</a:t>
            </a:r>
            <a:endParaRPr lang="fr-FR" b="1"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xfrm>
            <a:off x="457200" y="202514"/>
            <a:ext cx="8229600" cy="1508747"/>
          </a:xfrm>
          <a:prstGeom prst="rect">
            <a:avLst/>
          </a:prstGeom>
          <a:noFill/>
          <a:ln w="9525">
            <a:noFill/>
            <a:miter lim="800000"/>
            <a:headEnd/>
            <a:tailEnd/>
          </a:ln>
          <a:effectLst/>
        </p:spPr>
        <p:txBody>
          <a:bodyPr lIns="92075" tIns="46038" rIns="92075" bIns="46038">
            <a:spAutoFit/>
          </a:bodyPr>
          <a:lstStyle/>
          <a:p>
            <a:pPr algn="ctr">
              <a:spcBef>
                <a:spcPct val="0"/>
              </a:spcBef>
              <a:defRPr/>
            </a:pPr>
            <a:r>
              <a:rPr lang="fr-FR" altLang="fr-FR" sz="3600" b="1" dirty="0">
                <a:solidFill>
                  <a:srgbClr val="27A99A"/>
                </a:solidFill>
              </a:rPr>
              <a:t>3- Le compte de résultat</a:t>
            </a:r>
          </a:p>
          <a:p>
            <a:pPr>
              <a:defRPr/>
            </a:pPr>
            <a:r>
              <a:rPr lang="fr-FR" altLang="fr-FR" sz="2800" b="1" dirty="0" smtClean="0">
                <a:solidFill>
                  <a:srgbClr val="0070C0"/>
                </a:solidFill>
              </a:rPr>
              <a:t>Une progression des </a:t>
            </a:r>
            <a:r>
              <a:rPr lang="fr-FR" sz="2800" b="1" dirty="0" smtClean="0">
                <a:solidFill>
                  <a:srgbClr val="0070C0"/>
                </a:solidFill>
              </a:rPr>
              <a:t>charges moindre que l’augmentation </a:t>
            </a:r>
            <a:r>
              <a:rPr lang="fr-FR" sz="2800" b="1" dirty="0">
                <a:solidFill>
                  <a:srgbClr val="0070C0"/>
                </a:solidFill>
              </a:rPr>
              <a:t>des produits</a:t>
            </a:r>
            <a:endParaRPr lang="fr-FR" altLang="fr-FR" sz="2800" b="1" dirty="0">
              <a:solidFill>
                <a:srgbClr val="0070C0"/>
              </a:solidFill>
              <a:latin typeface="+mj-lt"/>
              <a:ea typeface="+mj-ea"/>
              <a:cs typeface="+mj-cs"/>
            </a:endParaRPr>
          </a:p>
        </p:txBody>
      </p:sp>
      <p:sp>
        <p:nvSpPr>
          <p:cNvPr id="2" name="Espace réservé du numéro de diapositive 1">
            <a:extLst>
              <a:ext uri="{FF2B5EF4-FFF2-40B4-BE49-F238E27FC236}">
                <a16:creationId xmlns:a16="http://schemas.microsoft.com/office/drawing/2014/main" xmlns="" id="{3233E407-139E-491C-A2D2-4E94A930B779}"/>
              </a:ext>
            </a:extLst>
          </p:cNvPr>
          <p:cNvSpPr>
            <a:spLocks noGrp="1"/>
          </p:cNvSpPr>
          <p:nvPr>
            <p:ph type="sldNum" sz="quarter" idx="12"/>
          </p:nvPr>
        </p:nvSpPr>
        <p:spPr/>
        <p:txBody>
          <a:bodyPr/>
          <a:lstStyle/>
          <a:p>
            <a:fld id="{EDFD5D7C-5533-4C87-9B74-805BA35A39D4}" type="slidenum">
              <a:rPr lang="fr-FR" smtClean="0"/>
              <a:pPr/>
              <a:t>51</a:t>
            </a:fld>
            <a:endParaRPr lang="fr-FR"/>
          </a:p>
        </p:txBody>
      </p:sp>
      <p:graphicFrame>
        <p:nvGraphicFramePr>
          <p:cNvPr id="114689" name="Object 1"/>
          <p:cNvGraphicFramePr>
            <a:graphicFrameLocks noChangeAspect="1"/>
          </p:cNvGraphicFramePr>
          <p:nvPr>
            <p:extLst>
              <p:ext uri="{D42A27DB-BD31-4B8C-83A1-F6EECF244321}">
                <p14:modId xmlns:p14="http://schemas.microsoft.com/office/powerpoint/2010/main" val="2701583889"/>
              </p:ext>
            </p:extLst>
          </p:nvPr>
        </p:nvGraphicFramePr>
        <p:xfrm>
          <a:off x="1497013" y="2225675"/>
          <a:ext cx="6842125" cy="4100513"/>
        </p:xfrm>
        <a:graphic>
          <a:graphicData uri="http://schemas.openxmlformats.org/presentationml/2006/ole">
            <mc:AlternateContent xmlns:mc="http://schemas.openxmlformats.org/markup-compatibility/2006">
              <mc:Choice xmlns:v="urn:schemas-microsoft-com:vml" Requires="v">
                <p:oleObj spid="_x0000_s128004" name="Worksheet" r:id="rId3" imgW="4562545" imgH="2733750" progId="Excel.Sheet.12">
                  <p:link updateAutomatic="1"/>
                </p:oleObj>
              </mc:Choice>
              <mc:Fallback>
                <p:oleObj name="Worksheet" r:id="rId3" imgW="4562545" imgH="2733750" progId="Excel.Sheet.12">
                  <p:link updateAutomatic="1"/>
                  <p:pic>
                    <p:nvPicPr>
                      <p:cNvPr id="0" name="Picture 2"/>
                      <p:cNvPicPr>
                        <a:picLocks noChangeAspect="1" noChangeArrowheads="1"/>
                      </p:cNvPicPr>
                      <p:nvPr/>
                    </p:nvPicPr>
                    <p:blipFill>
                      <a:blip r:embed="rId4"/>
                      <a:srcRect/>
                      <a:stretch>
                        <a:fillRect/>
                      </a:stretch>
                    </p:blipFill>
                    <p:spPr bwMode="auto">
                      <a:xfrm>
                        <a:off x="1497013" y="2225675"/>
                        <a:ext cx="6842125" cy="4100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Ellipse 11"/>
          <p:cNvSpPr/>
          <p:nvPr/>
        </p:nvSpPr>
        <p:spPr>
          <a:xfrm>
            <a:off x="3059832" y="2276872"/>
            <a:ext cx="1080120" cy="7200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2"/>
                </a:solidFill>
              </a:rPr>
              <a:t>+10%</a:t>
            </a:r>
            <a:endParaRPr lang="fr-FR" b="1" dirty="0">
              <a:solidFill>
                <a:schemeClr val="tx2"/>
              </a:solidFill>
            </a:endParaRPr>
          </a:p>
        </p:txBody>
      </p:sp>
      <p:sp>
        <p:nvSpPr>
          <p:cNvPr id="13" name="Ellipse 12"/>
          <p:cNvSpPr/>
          <p:nvPr/>
        </p:nvSpPr>
        <p:spPr>
          <a:xfrm>
            <a:off x="5148064" y="3573016"/>
            <a:ext cx="1080120" cy="72008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2"/>
                </a:solidFill>
              </a:rPr>
              <a:t>+6%</a:t>
            </a:r>
            <a:endParaRPr lang="fr-FR" b="1" dirty="0">
              <a:solidFill>
                <a:schemeClr val="tx2"/>
              </a:solidFill>
            </a:endParaRPr>
          </a:p>
        </p:txBody>
      </p:sp>
      <p:sp>
        <p:nvSpPr>
          <p:cNvPr id="7" name="Rectangle 6"/>
          <p:cNvSpPr/>
          <p:nvPr/>
        </p:nvSpPr>
        <p:spPr>
          <a:xfrm>
            <a:off x="1907704" y="2276872"/>
            <a:ext cx="5040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400" dirty="0" smtClean="0">
                <a:solidFill>
                  <a:schemeClr val="tx2"/>
                </a:solidFill>
              </a:rPr>
              <a:t>k€</a:t>
            </a:r>
            <a:endParaRPr lang="fr-FR" sz="1400" dirty="0">
              <a:solidFill>
                <a:schemeClr val="tx2"/>
              </a:solidFill>
            </a:endParaRPr>
          </a:p>
        </p:txBody>
      </p:sp>
      <p:sp>
        <p:nvSpPr>
          <p:cNvPr id="9" name="Rectangle 8"/>
          <p:cNvSpPr/>
          <p:nvPr/>
        </p:nvSpPr>
        <p:spPr>
          <a:xfrm>
            <a:off x="1907704" y="2780928"/>
            <a:ext cx="5040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400" dirty="0" smtClean="0">
                <a:solidFill>
                  <a:schemeClr val="tx2"/>
                </a:solidFill>
              </a:rPr>
              <a:t>k€</a:t>
            </a:r>
            <a:endParaRPr lang="fr-FR" sz="1400" dirty="0">
              <a:solidFill>
                <a:schemeClr val="tx2"/>
              </a:solidFill>
            </a:endParaRPr>
          </a:p>
        </p:txBody>
      </p:sp>
      <p:sp>
        <p:nvSpPr>
          <p:cNvPr id="10" name="Rectangle 9"/>
          <p:cNvSpPr/>
          <p:nvPr/>
        </p:nvSpPr>
        <p:spPr>
          <a:xfrm>
            <a:off x="1907704" y="3284984"/>
            <a:ext cx="5040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400" dirty="0" smtClean="0">
                <a:solidFill>
                  <a:schemeClr val="tx2"/>
                </a:solidFill>
              </a:rPr>
              <a:t>k€</a:t>
            </a:r>
            <a:endParaRPr lang="fr-FR" sz="1400" dirty="0">
              <a:solidFill>
                <a:schemeClr val="tx2"/>
              </a:solidFill>
            </a:endParaRPr>
          </a:p>
        </p:txBody>
      </p:sp>
      <p:sp>
        <p:nvSpPr>
          <p:cNvPr id="11" name="Rectangle 10"/>
          <p:cNvSpPr/>
          <p:nvPr/>
        </p:nvSpPr>
        <p:spPr>
          <a:xfrm>
            <a:off x="1907704" y="3789040"/>
            <a:ext cx="5040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400" dirty="0" smtClean="0">
                <a:solidFill>
                  <a:schemeClr val="tx2"/>
                </a:solidFill>
              </a:rPr>
              <a:t>k€</a:t>
            </a:r>
            <a:endParaRPr lang="fr-FR" sz="1400" dirty="0">
              <a:solidFill>
                <a:schemeClr val="tx2"/>
              </a:solidFill>
            </a:endParaRPr>
          </a:p>
        </p:txBody>
      </p:sp>
      <p:sp>
        <p:nvSpPr>
          <p:cNvPr id="14" name="Rectangle 13"/>
          <p:cNvSpPr/>
          <p:nvPr/>
        </p:nvSpPr>
        <p:spPr>
          <a:xfrm>
            <a:off x="1907704" y="4221088"/>
            <a:ext cx="5040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400" dirty="0" smtClean="0">
                <a:solidFill>
                  <a:schemeClr val="tx2"/>
                </a:solidFill>
              </a:rPr>
              <a:t>k€</a:t>
            </a:r>
            <a:endParaRPr lang="fr-FR" sz="1400" dirty="0">
              <a:solidFill>
                <a:schemeClr val="tx2"/>
              </a:solidFill>
            </a:endParaRPr>
          </a:p>
        </p:txBody>
      </p:sp>
      <p:sp>
        <p:nvSpPr>
          <p:cNvPr id="15" name="Rectangle 14"/>
          <p:cNvSpPr/>
          <p:nvPr/>
        </p:nvSpPr>
        <p:spPr>
          <a:xfrm>
            <a:off x="1907704" y="4725144"/>
            <a:ext cx="5040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400" dirty="0" smtClean="0">
                <a:solidFill>
                  <a:schemeClr val="tx2"/>
                </a:solidFill>
              </a:rPr>
              <a:t>k€</a:t>
            </a:r>
            <a:endParaRPr lang="fr-FR" sz="1400" dirty="0">
              <a:solidFill>
                <a:schemeClr val="tx2"/>
              </a:solidFill>
            </a:endParaRPr>
          </a:p>
        </p:txBody>
      </p:sp>
      <p:sp>
        <p:nvSpPr>
          <p:cNvPr id="16" name="Rectangle 15"/>
          <p:cNvSpPr/>
          <p:nvPr/>
        </p:nvSpPr>
        <p:spPr>
          <a:xfrm>
            <a:off x="1907704" y="5229200"/>
            <a:ext cx="50405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1400" dirty="0" smtClean="0">
                <a:solidFill>
                  <a:schemeClr val="tx2"/>
                </a:solidFill>
              </a:rPr>
              <a:t>k€</a:t>
            </a:r>
            <a:endParaRPr lang="fr-FR" sz="1400" dirty="0">
              <a:solidFill>
                <a:schemeClr val="tx2"/>
              </a:solidFill>
            </a:endParaRPr>
          </a:p>
        </p:txBody>
      </p:sp>
      <p:sp>
        <p:nvSpPr>
          <p:cNvPr id="17" name="ZoneTexte 16"/>
          <p:cNvSpPr txBox="1"/>
          <p:nvPr/>
        </p:nvSpPr>
        <p:spPr>
          <a:xfrm>
            <a:off x="179512" y="2348880"/>
            <a:ext cx="1080120" cy="2585323"/>
          </a:xfrm>
          <a:prstGeom prst="rect">
            <a:avLst/>
          </a:prstGeom>
          <a:solidFill>
            <a:srgbClr val="FFFF00">
              <a:alpha val="46000"/>
            </a:srgbClr>
          </a:solidFill>
          <a:ln w="19050">
            <a:solidFill>
              <a:schemeClr val="accent1"/>
            </a:solidFill>
          </a:ln>
        </p:spPr>
        <p:txBody>
          <a:bodyPr wrap="square" rtlCol="0">
            <a:spAutoFit/>
          </a:bodyPr>
          <a:lstStyle/>
          <a:p>
            <a:r>
              <a:rPr lang="fr-FR" u="sng" dirty="0" smtClean="0">
                <a:solidFill>
                  <a:schemeClr val="tx2"/>
                </a:solidFill>
              </a:rPr>
              <a:t>Nota bene : </a:t>
            </a:r>
          </a:p>
          <a:p>
            <a:r>
              <a:rPr lang="fr-FR" dirty="0" smtClean="0">
                <a:solidFill>
                  <a:schemeClr val="tx2"/>
                </a:solidFill>
              </a:rPr>
              <a:t>Les produits </a:t>
            </a:r>
            <a:r>
              <a:rPr lang="fr-FR" b="1" dirty="0" err="1" smtClean="0">
                <a:solidFill>
                  <a:schemeClr val="tx2"/>
                </a:solidFill>
              </a:rPr>
              <a:t>intègrentles</a:t>
            </a:r>
            <a:r>
              <a:rPr lang="fr-FR" b="1" dirty="0" smtClean="0">
                <a:solidFill>
                  <a:schemeClr val="tx2"/>
                </a:solidFill>
              </a:rPr>
              <a:t> dons </a:t>
            </a:r>
            <a:r>
              <a:rPr lang="fr-FR" dirty="0" smtClean="0">
                <a:solidFill>
                  <a:schemeClr val="tx2"/>
                </a:solidFill>
              </a:rPr>
              <a:t>par appel et par activité.</a:t>
            </a:r>
            <a:endParaRPr lang="fr-FR" dirty="0">
              <a:solidFill>
                <a:schemeClr val="tx2"/>
              </a:solidFill>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60649"/>
            <a:ext cx="8229600" cy="792088"/>
          </a:xfrm>
        </p:spPr>
        <p:txBody>
          <a:bodyPr>
            <a:noAutofit/>
          </a:bodyPr>
          <a:lstStyle/>
          <a:p>
            <a:r>
              <a:rPr lang="fr-FR" altLang="fr-FR" sz="3600" b="1" dirty="0">
                <a:solidFill>
                  <a:srgbClr val="27A99A"/>
                </a:solidFill>
              </a:rPr>
              <a:t>3- Le compte de résultat </a:t>
            </a:r>
            <a:r>
              <a:rPr lang="fr-FR" altLang="fr-FR" sz="4000" b="1" dirty="0">
                <a:solidFill>
                  <a:schemeClr val="accent6">
                    <a:lumMod val="75000"/>
                  </a:schemeClr>
                </a:solidFill>
              </a:rPr>
              <a:t/>
            </a:r>
            <a:br>
              <a:rPr lang="fr-FR" altLang="fr-FR" sz="4000" b="1" dirty="0">
                <a:solidFill>
                  <a:schemeClr val="accent6">
                    <a:lumMod val="75000"/>
                  </a:schemeClr>
                </a:solidFill>
              </a:rPr>
            </a:br>
            <a:r>
              <a:rPr lang="fr-FR" altLang="fr-FR" sz="2800" b="1" dirty="0" smtClean="0">
                <a:solidFill>
                  <a:srgbClr val="0070C0"/>
                </a:solidFill>
              </a:rPr>
              <a:t>Evolution des produits et des charges</a:t>
            </a:r>
            <a:endParaRPr lang="fr-FR" sz="4000" b="1" dirty="0">
              <a:solidFill>
                <a:schemeClr val="accent6">
                  <a:lumMod val="75000"/>
                </a:schemeClr>
              </a:solidFill>
            </a:endParaRPr>
          </a:p>
        </p:txBody>
      </p:sp>
      <p:sp>
        <p:nvSpPr>
          <p:cNvPr id="3" name="Espace réservé du numéro de diapositive 2">
            <a:extLst>
              <a:ext uri="{FF2B5EF4-FFF2-40B4-BE49-F238E27FC236}">
                <a16:creationId xmlns:a16="http://schemas.microsoft.com/office/drawing/2014/main" xmlns="" id="{9D894A2D-BB8D-44A5-A1FB-34CB2E08D2CC}"/>
              </a:ext>
            </a:extLst>
          </p:cNvPr>
          <p:cNvSpPr>
            <a:spLocks noGrp="1"/>
          </p:cNvSpPr>
          <p:nvPr>
            <p:ph type="sldNum" sz="quarter" idx="12"/>
          </p:nvPr>
        </p:nvSpPr>
        <p:spPr/>
        <p:txBody>
          <a:bodyPr/>
          <a:lstStyle/>
          <a:p>
            <a:fld id="{EDFD5D7C-5533-4C87-9B74-805BA35A39D4}" type="slidenum">
              <a:rPr lang="fr-FR" smtClean="0"/>
              <a:pPr/>
              <a:t>52</a:t>
            </a:fld>
            <a:endParaRPr lang="fr-FR"/>
          </a:p>
        </p:txBody>
      </p:sp>
      <p:sp>
        <p:nvSpPr>
          <p:cNvPr id="6" name="Ellipse 5"/>
          <p:cNvSpPr/>
          <p:nvPr/>
        </p:nvSpPr>
        <p:spPr>
          <a:xfrm>
            <a:off x="971600" y="1340768"/>
            <a:ext cx="2304256" cy="1584176"/>
          </a:xfrm>
          <a:prstGeom prst="ellipse">
            <a:avLst/>
          </a:prstGeom>
          <a:solidFill>
            <a:srgbClr val="FFFF00"/>
          </a:solidFill>
          <a:ln>
            <a:solidFill>
              <a:schemeClr val="bg1">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2"/>
                </a:solidFill>
              </a:rPr>
              <a:t>Augmentation</a:t>
            </a:r>
            <a:r>
              <a:rPr lang="fr-FR" dirty="0">
                <a:solidFill>
                  <a:schemeClr val="tx2"/>
                </a:solidFill>
              </a:rPr>
              <a:t> des </a:t>
            </a:r>
            <a:r>
              <a:rPr lang="fr-FR" b="1" dirty="0">
                <a:solidFill>
                  <a:schemeClr val="tx2"/>
                </a:solidFill>
              </a:rPr>
              <a:t>produits</a:t>
            </a:r>
            <a:r>
              <a:rPr lang="fr-FR" dirty="0">
                <a:solidFill>
                  <a:schemeClr val="tx2"/>
                </a:solidFill>
              </a:rPr>
              <a:t> d’exploitation de</a:t>
            </a:r>
            <a:r>
              <a:rPr lang="fr-FR" b="1" dirty="0">
                <a:solidFill>
                  <a:schemeClr val="tx2"/>
                </a:solidFill>
              </a:rPr>
              <a:t> </a:t>
            </a:r>
            <a:r>
              <a:rPr lang="fr-FR" b="1" dirty="0" smtClean="0">
                <a:solidFill>
                  <a:schemeClr val="tx2"/>
                </a:solidFill>
              </a:rPr>
              <a:t>10%</a:t>
            </a:r>
            <a:endParaRPr lang="fr-FR" b="1" dirty="0">
              <a:solidFill>
                <a:schemeClr val="tx2"/>
              </a:solidFill>
            </a:endParaRPr>
          </a:p>
        </p:txBody>
      </p:sp>
      <p:sp>
        <p:nvSpPr>
          <p:cNvPr id="4" name="Rectangle à coins arrondis 3"/>
          <p:cNvSpPr/>
          <p:nvPr/>
        </p:nvSpPr>
        <p:spPr>
          <a:xfrm>
            <a:off x="971600" y="2996952"/>
            <a:ext cx="2376264" cy="360040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smtClean="0">
                <a:solidFill>
                  <a:schemeClr val="tx2">
                    <a:lumMod val="75000"/>
                  </a:schemeClr>
                </a:solidFill>
              </a:rPr>
              <a:t>Dynamisme de l’activité, tant programme </a:t>
            </a:r>
            <a:r>
              <a:rPr lang="fr-FR" sz="1600" dirty="0" smtClean="0">
                <a:solidFill>
                  <a:schemeClr val="tx2">
                    <a:lumMod val="75000"/>
                  </a:schemeClr>
                </a:solidFill>
              </a:rPr>
              <a:t>(+28%)</a:t>
            </a:r>
            <a:r>
              <a:rPr lang="fr-FR" sz="1600" b="1" dirty="0" smtClean="0">
                <a:solidFill>
                  <a:schemeClr val="tx2">
                    <a:lumMod val="75000"/>
                  </a:schemeClr>
                </a:solidFill>
              </a:rPr>
              <a:t> qu’accueil des groupes </a:t>
            </a:r>
            <a:r>
              <a:rPr lang="fr-FR" sz="1600" dirty="0" smtClean="0">
                <a:solidFill>
                  <a:schemeClr val="tx2">
                    <a:lumMod val="75000"/>
                  </a:schemeClr>
                </a:solidFill>
              </a:rPr>
              <a:t>(+2%), </a:t>
            </a:r>
            <a:r>
              <a:rPr lang="fr-FR" sz="1600" b="1" dirty="0" smtClean="0">
                <a:solidFill>
                  <a:schemeClr val="tx2">
                    <a:lumMod val="75000"/>
                  </a:schemeClr>
                </a:solidFill>
              </a:rPr>
              <a:t>notamment la partie « hébergement » </a:t>
            </a:r>
            <a:r>
              <a:rPr lang="fr-FR" sz="1600" dirty="0" smtClean="0">
                <a:solidFill>
                  <a:schemeClr val="tx2">
                    <a:lumMod val="75000"/>
                  </a:schemeClr>
                </a:solidFill>
              </a:rPr>
              <a:t>(respectivement +42% et +8% de recettes)</a:t>
            </a:r>
            <a:endParaRPr lang="fr-FR" sz="1600" dirty="0">
              <a:solidFill>
                <a:schemeClr val="tx2">
                  <a:lumMod val="75000"/>
                </a:schemeClr>
              </a:solidFill>
            </a:endParaRPr>
          </a:p>
        </p:txBody>
      </p:sp>
      <p:sp>
        <p:nvSpPr>
          <p:cNvPr id="5" name="Ellipse 4"/>
          <p:cNvSpPr/>
          <p:nvPr/>
        </p:nvSpPr>
        <p:spPr>
          <a:xfrm>
            <a:off x="5292080" y="1340768"/>
            <a:ext cx="2448272" cy="1584176"/>
          </a:xfrm>
          <a:prstGeom prst="ellipse">
            <a:avLst/>
          </a:prstGeom>
          <a:solidFill>
            <a:srgbClr val="FFFF00"/>
          </a:solidFill>
          <a:ln>
            <a:solidFill>
              <a:schemeClr val="bg1">
                <a:alpha val="9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smtClean="0">
                <a:solidFill>
                  <a:schemeClr val="tx2"/>
                </a:solidFill>
              </a:rPr>
              <a:t>Augmentation </a:t>
            </a:r>
            <a:r>
              <a:rPr lang="fr-FR" dirty="0" smtClean="0">
                <a:solidFill>
                  <a:schemeClr val="tx2"/>
                </a:solidFill>
              </a:rPr>
              <a:t>des</a:t>
            </a:r>
            <a:r>
              <a:rPr lang="fr-FR" b="1" dirty="0" smtClean="0">
                <a:solidFill>
                  <a:schemeClr val="tx2"/>
                </a:solidFill>
              </a:rPr>
              <a:t> </a:t>
            </a:r>
            <a:r>
              <a:rPr lang="fr-FR" b="1" dirty="0">
                <a:solidFill>
                  <a:schemeClr val="tx2"/>
                </a:solidFill>
              </a:rPr>
              <a:t>charges </a:t>
            </a:r>
            <a:r>
              <a:rPr lang="fr-FR" dirty="0">
                <a:solidFill>
                  <a:schemeClr val="tx2"/>
                </a:solidFill>
              </a:rPr>
              <a:t>d’exploitation  de </a:t>
            </a:r>
            <a:r>
              <a:rPr lang="fr-FR" b="1" dirty="0" smtClean="0">
                <a:solidFill>
                  <a:schemeClr val="tx2"/>
                </a:solidFill>
              </a:rPr>
              <a:t>6 </a:t>
            </a:r>
            <a:r>
              <a:rPr lang="fr-FR" b="1" dirty="0">
                <a:solidFill>
                  <a:schemeClr val="tx2"/>
                </a:solidFill>
              </a:rPr>
              <a:t>%</a:t>
            </a:r>
          </a:p>
        </p:txBody>
      </p:sp>
      <p:sp>
        <p:nvSpPr>
          <p:cNvPr id="7" name="Rectangle à coins arrondis 6"/>
          <p:cNvSpPr/>
          <p:nvPr/>
        </p:nvSpPr>
        <p:spPr>
          <a:xfrm>
            <a:off x="4932040" y="2996952"/>
            <a:ext cx="3600400" cy="3600400"/>
          </a:xfrm>
          <a:prstGeom prst="roundRect">
            <a:avLst/>
          </a:prstGeom>
          <a:solidFill>
            <a:srgbClr val="00B050">
              <a:alpha val="5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smtClean="0">
              <a:solidFill>
                <a:schemeClr val="tx2">
                  <a:lumMod val="75000"/>
                </a:schemeClr>
              </a:solidFill>
            </a:endParaRPr>
          </a:p>
          <a:p>
            <a:pPr algn="ctr"/>
            <a:endParaRPr lang="fr-FR" sz="1600" b="1" dirty="0" smtClean="0">
              <a:solidFill>
                <a:schemeClr val="tx2">
                  <a:lumMod val="75000"/>
                </a:schemeClr>
              </a:solidFill>
            </a:endParaRPr>
          </a:p>
          <a:p>
            <a:pPr algn="ctr"/>
            <a:endParaRPr lang="fr-FR" sz="1600" b="1" dirty="0" smtClean="0">
              <a:solidFill>
                <a:schemeClr val="tx2">
                  <a:lumMod val="75000"/>
                </a:schemeClr>
              </a:solidFill>
            </a:endParaRPr>
          </a:p>
          <a:p>
            <a:pPr algn="ctr"/>
            <a:r>
              <a:rPr lang="fr-FR" sz="1400" b="1" dirty="0" smtClean="0">
                <a:solidFill>
                  <a:schemeClr val="tx2">
                    <a:lumMod val="75000"/>
                  </a:schemeClr>
                </a:solidFill>
              </a:rPr>
              <a:t>Légère progression du poste « personnel et sous-traitance » </a:t>
            </a:r>
            <a:r>
              <a:rPr lang="fr-FR" sz="1400" dirty="0" smtClean="0">
                <a:solidFill>
                  <a:schemeClr val="tx2">
                    <a:lumMod val="75000"/>
                  </a:schemeClr>
                </a:solidFill>
              </a:rPr>
              <a:t>(+2.6%) avec évolution des frais d’animation (+30%) à corréler avec l’augmentation de l’activité</a:t>
            </a:r>
          </a:p>
          <a:p>
            <a:pPr algn="ctr"/>
            <a:endParaRPr lang="fr-FR" sz="1400" dirty="0" smtClean="0">
              <a:solidFill>
                <a:schemeClr val="tx2">
                  <a:lumMod val="75000"/>
                </a:schemeClr>
              </a:solidFill>
            </a:endParaRPr>
          </a:p>
          <a:p>
            <a:pPr algn="ctr"/>
            <a:r>
              <a:rPr lang="fr-FR" sz="1400" b="1" dirty="0" smtClean="0">
                <a:solidFill>
                  <a:schemeClr val="tx2">
                    <a:lumMod val="75000"/>
                  </a:schemeClr>
                </a:solidFill>
              </a:rPr>
              <a:t>Frais généraux en augmentation sensible</a:t>
            </a:r>
            <a:r>
              <a:rPr lang="fr-FR" sz="1400" dirty="0" smtClean="0">
                <a:solidFill>
                  <a:schemeClr val="tx2">
                    <a:lumMod val="75000"/>
                  </a:schemeClr>
                </a:solidFill>
              </a:rPr>
              <a:t> (+14%), notamment </a:t>
            </a:r>
            <a:r>
              <a:rPr lang="fr-FR" sz="1400" b="1" dirty="0" smtClean="0">
                <a:solidFill>
                  <a:schemeClr val="tx2">
                    <a:lumMod val="75000"/>
                  </a:schemeClr>
                </a:solidFill>
              </a:rPr>
              <a:t>énergie </a:t>
            </a:r>
            <a:r>
              <a:rPr lang="fr-FR" sz="1400" dirty="0" smtClean="0">
                <a:solidFill>
                  <a:schemeClr val="tx2">
                    <a:lumMod val="75000"/>
                  </a:schemeClr>
                </a:solidFill>
              </a:rPr>
              <a:t>(+10%), et </a:t>
            </a:r>
            <a:r>
              <a:rPr lang="fr-FR" sz="1400" b="1" dirty="0" smtClean="0">
                <a:solidFill>
                  <a:schemeClr val="tx2">
                    <a:lumMod val="75000"/>
                  </a:schemeClr>
                </a:solidFill>
              </a:rPr>
              <a:t>entretien général </a:t>
            </a:r>
            <a:r>
              <a:rPr lang="fr-FR" sz="1400" dirty="0" smtClean="0">
                <a:solidFill>
                  <a:schemeClr val="tx2">
                    <a:lumMod val="75000"/>
                  </a:schemeClr>
                </a:solidFill>
              </a:rPr>
              <a:t>(+23k€ soit +134%)</a:t>
            </a:r>
          </a:p>
          <a:p>
            <a:pPr algn="ctr"/>
            <a:endParaRPr lang="fr-FR" sz="1400" dirty="0" smtClean="0">
              <a:solidFill>
                <a:schemeClr val="tx2">
                  <a:lumMod val="75000"/>
                </a:schemeClr>
              </a:solidFill>
            </a:endParaRPr>
          </a:p>
          <a:p>
            <a:pPr algn="ctr"/>
            <a:r>
              <a:rPr lang="fr-FR" sz="1400" b="1" dirty="0" smtClean="0">
                <a:solidFill>
                  <a:schemeClr val="tx2">
                    <a:lumMod val="75000"/>
                  </a:schemeClr>
                </a:solidFill>
              </a:rPr>
              <a:t>Minoration des coûts de restauration  </a:t>
            </a:r>
            <a:r>
              <a:rPr lang="fr-FR" sz="1400" dirty="0" smtClean="0">
                <a:solidFill>
                  <a:schemeClr val="tx2">
                    <a:lumMod val="75000"/>
                  </a:schemeClr>
                </a:solidFill>
              </a:rPr>
              <a:t>(facturation)</a:t>
            </a:r>
          </a:p>
          <a:p>
            <a:pPr algn="ctr"/>
            <a:endParaRPr lang="fr-FR" sz="1400" dirty="0" smtClean="0">
              <a:solidFill>
                <a:schemeClr val="tx2">
                  <a:lumMod val="75000"/>
                </a:schemeClr>
              </a:solidFill>
            </a:endParaRPr>
          </a:p>
          <a:p>
            <a:pPr algn="ctr"/>
            <a:r>
              <a:rPr lang="fr-FR" sz="1400" dirty="0" smtClean="0">
                <a:solidFill>
                  <a:schemeClr val="tx2">
                    <a:lumMod val="75000"/>
                  </a:schemeClr>
                </a:solidFill>
              </a:rPr>
              <a:t>Frais d’avocat entre 2016-2017 non reconduits en 2017-2018</a:t>
            </a:r>
          </a:p>
          <a:p>
            <a:pPr algn="ctr"/>
            <a:endParaRPr lang="fr-FR" sz="1600" dirty="0">
              <a:solidFill>
                <a:schemeClr val="tx2">
                  <a:lumMod val="75000"/>
                </a:schemeClr>
              </a:solidFill>
            </a:endParaRPr>
          </a:p>
          <a:p>
            <a:pPr algn="ctr"/>
            <a:endParaRPr lang="fr-FR" sz="1600" dirty="0">
              <a:solidFill>
                <a:schemeClr val="tx2">
                  <a:lumMod val="75000"/>
                </a:schemeClr>
              </a:solidFill>
            </a:endParaRPr>
          </a:p>
          <a:p>
            <a:pPr algn="ctr"/>
            <a:endParaRPr lang="fr-FR" sz="1600" dirty="0">
              <a:solidFill>
                <a:schemeClr val="tx2">
                  <a:lumMod val="75000"/>
                </a:schemeClr>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179512" y="274638"/>
            <a:ext cx="8964488" cy="1143000"/>
          </a:xfrm>
        </p:spPr>
        <p:txBody>
          <a:bodyPr>
            <a:noAutofit/>
          </a:bodyPr>
          <a:lstStyle/>
          <a:p>
            <a:r>
              <a:rPr lang="fr-FR" altLang="fr-FR" sz="4000" b="1" dirty="0">
                <a:solidFill>
                  <a:srgbClr val="27A99A"/>
                </a:solidFill>
              </a:rPr>
              <a:t>4- Les dons et les </a:t>
            </a:r>
            <a:r>
              <a:rPr lang="fr-FR" altLang="fr-FR" sz="4000" b="1" dirty="0" smtClean="0">
                <a:solidFill>
                  <a:srgbClr val="27A99A"/>
                </a:solidFill>
              </a:rPr>
              <a:t>investissements</a:t>
            </a:r>
            <a:br>
              <a:rPr lang="fr-FR" altLang="fr-FR" sz="4000" b="1" dirty="0" smtClean="0">
                <a:solidFill>
                  <a:srgbClr val="27A99A"/>
                </a:solidFill>
              </a:rPr>
            </a:br>
            <a:r>
              <a:rPr lang="fr-FR" sz="2400" b="1" dirty="0" smtClean="0">
                <a:solidFill>
                  <a:srgbClr val="0070C0"/>
                </a:solidFill>
              </a:rPr>
              <a:t>156k€ de dons perçus en 2017-2018</a:t>
            </a:r>
            <a:endParaRPr lang="fr-FR" sz="2400" b="1" dirty="0">
              <a:solidFill>
                <a:srgbClr val="0070C0"/>
              </a:solidFill>
            </a:endParaRPr>
          </a:p>
        </p:txBody>
      </p:sp>
      <p:sp>
        <p:nvSpPr>
          <p:cNvPr id="3" name="Espace réservé du contenu 2"/>
          <p:cNvSpPr>
            <a:spLocks noGrp="1"/>
          </p:cNvSpPr>
          <p:nvPr>
            <p:ph idx="1"/>
          </p:nvPr>
        </p:nvSpPr>
        <p:spPr>
          <a:xfrm>
            <a:off x="457200" y="1600200"/>
            <a:ext cx="8229600" cy="4853135"/>
          </a:xfrm>
        </p:spPr>
        <p:txBody>
          <a:bodyPr>
            <a:normAutofit/>
          </a:bodyPr>
          <a:lstStyle/>
          <a:p>
            <a:pPr lvl="2" algn="just">
              <a:buFont typeface="Courier New" pitchFamily="49" charset="0"/>
              <a:buChar char="o"/>
            </a:pPr>
            <a:endParaRPr lang="fr-FR" sz="1100" b="1" dirty="0">
              <a:solidFill>
                <a:schemeClr val="tx2">
                  <a:lumMod val="75000"/>
                </a:schemeClr>
              </a:solidFill>
            </a:endParaRPr>
          </a:p>
          <a:p>
            <a:pPr algn="just"/>
            <a:r>
              <a:rPr lang="fr-FR" sz="2600" b="1" dirty="0">
                <a:solidFill>
                  <a:schemeClr val="tx2">
                    <a:lumMod val="75000"/>
                  </a:schemeClr>
                </a:solidFill>
              </a:rPr>
              <a:t>Les dons par appel </a:t>
            </a:r>
            <a:r>
              <a:rPr lang="fr-FR" sz="2600" b="1" dirty="0" smtClean="0">
                <a:solidFill>
                  <a:schemeClr val="tx2">
                    <a:lumMod val="75000"/>
                  </a:schemeClr>
                </a:solidFill>
              </a:rPr>
              <a:t>« monétaires » sont restés stables </a:t>
            </a:r>
            <a:endParaRPr lang="fr-FR" sz="2600" dirty="0" smtClean="0">
              <a:solidFill>
                <a:schemeClr val="tx2">
                  <a:lumMod val="75000"/>
                </a:schemeClr>
              </a:solidFill>
            </a:endParaRPr>
          </a:p>
          <a:p>
            <a:pPr algn="just">
              <a:buNone/>
            </a:pPr>
            <a:endParaRPr lang="fr-FR" sz="1500" dirty="0" smtClean="0">
              <a:solidFill>
                <a:schemeClr val="tx2">
                  <a:lumMod val="75000"/>
                </a:schemeClr>
              </a:solidFill>
            </a:endParaRPr>
          </a:p>
          <a:p>
            <a:pPr algn="just"/>
            <a:r>
              <a:rPr lang="fr-FR" sz="2600" b="1" dirty="0" smtClean="0">
                <a:solidFill>
                  <a:schemeClr val="tx2">
                    <a:lumMod val="75000"/>
                  </a:schemeClr>
                </a:solidFill>
              </a:rPr>
              <a:t>Les dons par activité ont augmenté </a:t>
            </a:r>
            <a:r>
              <a:rPr lang="fr-FR" sz="2600" dirty="0" smtClean="0">
                <a:solidFill>
                  <a:schemeClr val="tx2">
                    <a:lumMod val="75000"/>
                  </a:schemeClr>
                </a:solidFill>
              </a:rPr>
              <a:t>: 7,8k€ à rapporter à 6.8k€ l’an dernier, ce qui à mettre en relation avec la progression de l’activité</a:t>
            </a:r>
            <a:endParaRPr lang="fr-FR" sz="2600" dirty="0">
              <a:solidFill>
                <a:schemeClr val="tx2">
                  <a:lumMod val="75000"/>
                </a:schemeClr>
              </a:solidFill>
            </a:endParaRPr>
          </a:p>
          <a:p>
            <a:pPr algn="just">
              <a:buFont typeface="Courier New" pitchFamily="49" charset="0"/>
              <a:buChar char="o"/>
            </a:pPr>
            <a:endParaRPr lang="fr-FR" sz="1700" b="1" dirty="0">
              <a:solidFill>
                <a:schemeClr val="tx2">
                  <a:lumMod val="75000"/>
                </a:schemeClr>
              </a:solidFill>
            </a:endParaRPr>
          </a:p>
          <a:p>
            <a:pPr algn="just"/>
            <a:r>
              <a:rPr lang="fr-FR" sz="2600" b="1" dirty="0">
                <a:solidFill>
                  <a:schemeClr val="tx2">
                    <a:lumMod val="75000"/>
                  </a:schemeClr>
                </a:solidFill>
              </a:rPr>
              <a:t>Mais les dons « exceptionnels </a:t>
            </a:r>
            <a:r>
              <a:rPr lang="fr-FR" sz="2600" b="1" dirty="0" smtClean="0">
                <a:solidFill>
                  <a:schemeClr val="tx2">
                    <a:lumMod val="75000"/>
                  </a:schemeClr>
                </a:solidFill>
              </a:rPr>
              <a:t>» ont plutôt globalement résisté à l’évolution réglementaire</a:t>
            </a:r>
            <a:endParaRPr lang="fr-FR" sz="2600" b="1" dirty="0">
              <a:solidFill>
                <a:schemeClr val="tx2">
                  <a:lumMod val="75000"/>
                </a:schemeClr>
              </a:solidFill>
            </a:endParaRPr>
          </a:p>
          <a:p>
            <a:pPr lvl="2" algn="just">
              <a:buFont typeface="Courier New" pitchFamily="49" charset="0"/>
              <a:buChar char="o"/>
            </a:pPr>
            <a:r>
              <a:rPr lang="fr-FR" sz="1900" b="1" dirty="0" smtClean="0">
                <a:solidFill>
                  <a:schemeClr val="tx2">
                    <a:lumMod val="75000"/>
                  </a:schemeClr>
                </a:solidFill>
              </a:rPr>
              <a:t>Les dons </a:t>
            </a:r>
            <a:r>
              <a:rPr lang="fr-FR" sz="1900" b="1" dirty="0">
                <a:solidFill>
                  <a:schemeClr val="tx2">
                    <a:lumMod val="75000"/>
                  </a:schemeClr>
                </a:solidFill>
              </a:rPr>
              <a:t>exceptionnels </a:t>
            </a:r>
            <a:r>
              <a:rPr lang="fr-FR" sz="1900" b="1" dirty="0" smtClean="0">
                <a:solidFill>
                  <a:schemeClr val="tx2">
                    <a:lumMod val="75000"/>
                  </a:schemeClr>
                </a:solidFill>
              </a:rPr>
              <a:t>seront affectés aux investissements </a:t>
            </a:r>
            <a:r>
              <a:rPr lang="fr-FR" sz="1900" dirty="0" smtClean="0">
                <a:solidFill>
                  <a:schemeClr val="tx2">
                    <a:lumMod val="75000"/>
                  </a:schemeClr>
                </a:solidFill>
              </a:rPr>
              <a:t>(et non à l’équilibrage des comptes)</a:t>
            </a:r>
          </a:p>
          <a:p>
            <a:pPr lvl="2" algn="just">
              <a:buFont typeface="Courier New" pitchFamily="49" charset="0"/>
              <a:buChar char="o"/>
            </a:pPr>
            <a:r>
              <a:rPr lang="fr-FR" sz="1900" b="1" dirty="0" smtClean="0">
                <a:solidFill>
                  <a:schemeClr val="tx2">
                    <a:lumMod val="75000"/>
                  </a:schemeClr>
                </a:solidFill>
              </a:rPr>
              <a:t>Ils ont connu une légère diminution, se portant à 91k€ </a:t>
            </a:r>
            <a:r>
              <a:rPr lang="fr-FR" sz="1900" dirty="0" smtClean="0">
                <a:solidFill>
                  <a:schemeClr val="tx2">
                    <a:lumMod val="75000"/>
                  </a:schemeClr>
                </a:solidFill>
              </a:rPr>
              <a:t>(soit un retrait d’un peu moins de 4k€)</a:t>
            </a:r>
            <a:endParaRPr lang="fr-FR" sz="1900" b="1" dirty="0">
              <a:solidFill>
                <a:schemeClr val="tx2">
                  <a:lumMod val="75000"/>
                </a:schemeClr>
              </a:solidFill>
            </a:endParaRPr>
          </a:p>
          <a:p>
            <a:pPr algn="just">
              <a:buFont typeface="Courier New" pitchFamily="49" charset="0"/>
              <a:buChar char="o"/>
            </a:pPr>
            <a:endParaRPr lang="fr-FR" sz="2600" b="1" dirty="0">
              <a:solidFill>
                <a:schemeClr val="tx2">
                  <a:lumMod val="75000"/>
                </a:schemeClr>
              </a:solidFill>
            </a:endParaRPr>
          </a:p>
        </p:txBody>
      </p:sp>
      <p:sp>
        <p:nvSpPr>
          <p:cNvPr id="2" name="Espace réservé du numéro de diapositive 1">
            <a:extLst>
              <a:ext uri="{FF2B5EF4-FFF2-40B4-BE49-F238E27FC236}">
                <a16:creationId xmlns:a16="http://schemas.microsoft.com/office/drawing/2014/main" xmlns="" id="{83D6C66B-128A-4291-BC56-410C4C840DC7}"/>
              </a:ext>
            </a:extLst>
          </p:cNvPr>
          <p:cNvSpPr>
            <a:spLocks noGrp="1"/>
          </p:cNvSpPr>
          <p:nvPr>
            <p:ph type="sldNum" sz="quarter" idx="12"/>
          </p:nvPr>
        </p:nvSpPr>
        <p:spPr/>
        <p:txBody>
          <a:bodyPr/>
          <a:lstStyle/>
          <a:p>
            <a:fld id="{EDFD5D7C-5533-4C87-9B74-805BA35A39D4}" type="slidenum">
              <a:rPr lang="fr-FR" smtClean="0"/>
              <a:pPr/>
              <a:t>53</a:t>
            </a:fld>
            <a:endParaRPr lang="fr-F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altLang="fr-FR" sz="3200" b="1" dirty="0" smtClean="0">
                <a:solidFill>
                  <a:srgbClr val="27A99A"/>
                </a:solidFill>
              </a:rPr>
              <a:t>4- Les dons et les investissements</a:t>
            </a:r>
            <a:br>
              <a:rPr lang="fr-FR" altLang="fr-FR" sz="3200" b="1" dirty="0" smtClean="0">
                <a:solidFill>
                  <a:srgbClr val="27A99A"/>
                </a:solidFill>
              </a:rPr>
            </a:br>
            <a:r>
              <a:rPr lang="fr-FR" altLang="fr-FR" sz="2700" b="1" dirty="0" smtClean="0">
                <a:solidFill>
                  <a:srgbClr val="0070C0"/>
                </a:solidFill>
              </a:rPr>
              <a:t>Le poids des dons exceptionnels et des dons par appel</a:t>
            </a:r>
            <a:endParaRPr lang="fr-FR" sz="2700" b="1" dirty="0" smtClean="0">
              <a:solidFill>
                <a:srgbClr val="0070C0"/>
              </a:solidFill>
            </a:endParaRPr>
          </a:p>
        </p:txBody>
      </p:sp>
      <p:sp>
        <p:nvSpPr>
          <p:cNvPr id="4" name="Espace réservé du numéro de diapositive 3"/>
          <p:cNvSpPr>
            <a:spLocks noGrp="1"/>
          </p:cNvSpPr>
          <p:nvPr>
            <p:ph type="sldNum" sz="quarter" idx="12"/>
          </p:nvPr>
        </p:nvSpPr>
        <p:spPr/>
        <p:txBody>
          <a:bodyPr/>
          <a:lstStyle/>
          <a:p>
            <a:fld id="{EDFD5D7C-5533-4C87-9B74-805BA35A39D4}" type="slidenum">
              <a:rPr lang="fr-FR" smtClean="0"/>
              <a:pPr/>
              <a:t>54</a:t>
            </a:fld>
            <a:endParaRPr lang="fr-FR"/>
          </a:p>
        </p:txBody>
      </p:sp>
      <p:graphicFrame>
        <p:nvGraphicFramePr>
          <p:cNvPr id="5" name="Espace réservé du contenu 4"/>
          <p:cNvGraphicFramePr>
            <a:graphicFrameLocks noGrp="1"/>
          </p:cNvGraphicFramePr>
          <p:nvPr>
            <p:ph idx="1"/>
          </p:nvPr>
        </p:nvGraphicFramePr>
        <p:xfrm>
          <a:off x="0" y="1412776"/>
          <a:ext cx="9144000" cy="511256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CF4668DC-857F-487D-BFFA-8C0CA5037977}" type="slidenum">
              <a:rPr lang="fr-BE" smtClean="0"/>
              <a:pPr/>
              <a:t>55</a:t>
            </a:fld>
            <a:endParaRPr lang="fr-BE"/>
          </a:p>
        </p:txBody>
      </p:sp>
      <p:sp>
        <p:nvSpPr>
          <p:cNvPr id="5" name="Titre 1"/>
          <p:cNvSpPr>
            <a:spLocks noGrp="1"/>
          </p:cNvSpPr>
          <p:nvPr>
            <p:ph type="title"/>
          </p:nvPr>
        </p:nvSpPr>
        <p:spPr/>
        <p:txBody>
          <a:bodyPr>
            <a:normAutofit fontScale="90000"/>
          </a:bodyPr>
          <a:lstStyle/>
          <a:p>
            <a:r>
              <a:rPr lang="fr-FR" altLang="fr-FR" sz="3200" b="1" dirty="0" smtClean="0">
                <a:solidFill>
                  <a:srgbClr val="27A99A"/>
                </a:solidFill>
              </a:rPr>
              <a:t>4- Les dons et les investissements</a:t>
            </a:r>
            <a:br>
              <a:rPr lang="fr-FR" altLang="fr-FR" sz="3200" b="1" dirty="0" smtClean="0">
                <a:solidFill>
                  <a:srgbClr val="27A99A"/>
                </a:solidFill>
              </a:rPr>
            </a:br>
            <a:r>
              <a:rPr lang="fr-FR" altLang="fr-FR" sz="3200" b="1" dirty="0" smtClean="0">
                <a:solidFill>
                  <a:srgbClr val="0070C0"/>
                </a:solidFill>
              </a:rPr>
              <a:t>Les montants moyens des dons par occasion de don</a:t>
            </a:r>
            <a:r>
              <a:rPr lang="fr-FR" altLang="fr-FR" sz="3200" b="1" dirty="0" smtClean="0">
                <a:solidFill>
                  <a:srgbClr val="27A99A"/>
                </a:solidFill>
              </a:rPr>
              <a:t/>
            </a:r>
            <a:br>
              <a:rPr lang="fr-FR" altLang="fr-FR" sz="3200" b="1" dirty="0" smtClean="0">
                <a:solidFill>
                  <a:srgbClr val="27A99A"/>
                </a:solidFill>
              </a:rPr>
            </a:br>
            <a:endParaRPr lang="fr-FR" sz="2700" b="1" dirty="0" smtClean="0">
              <a:solidFill>
                <a:srgbClr val="0070C0"/>
              </a:solidFill>
            </a:endParaRPr>
          </a:p>
        </p:txBody>
      </p:sp>
      <p:graphicFrame>
        <p:nvGraphicFramePr>
          <p:cNvPr id="6" name="Tableau 5"/>
          <p:cNvGraphicFramePr>
            <a:graphicFrameLocks noGrp="1"/>
          </p:cNvGraphicFramePr>
          <p:nvPr/>
        </p:nvGraphicFramePr>
        <p:xfrm>
          <a:off x="971600" y="1340768"/>
          <a:ext cx="4438594" cy="4912231"/>
        </p:xfrm>
        <a:graphic>
          <a:graphicData uri="http://schemas.openxmlformats.org/drawingml/2006/table">
            <a:tbl>
              <a:tblPr/>
              <a:tblGrid>
                <a:gridCol w="1440160"/>
                <a:gridCol w="2070505"/>
                <a:gridCol w="927929"/>
              </a:tblGrid>
              <a:tr h="766302">
                <a:tc>
                  <a:txBody>
                    <a:bodyPr/>
                    <a:lstStyle/>
                    <a:p>
                      <a:pPr algn="ctr" fontAlgn="ctr"/>
                      <a:r>
                        <a:rPr lang="fr-FR" sz="1200" b="1" i="0" u="none" strike="noStrike" dirty="0">
                          <a:solidFill>
                            <a:srgbClr val="002060"/>
                          </a:solidFill>
                          <a:latin typeface="Arial"/>
                        </a:rPr>
                        <a:t>Tous les dons</a:t>
                      </a:r>
                      <a:br>
                        <a:rPr lang="fr-FR" sz="1200" b="1" i="0" u="none" strike="noStrike" dirty="0">
                          <a:solidFill>
                            <a:srgbClr val="002060"/>
                          </a:solidFill>
                          <a:latin typeface="Arial"/>
                        </a:rPr>
                      </a:br>
                      <a:r>
                        <a:rPr lang="fr-FR" sz="1200" b="1" i="0" u="none" strike="noStrike" dirty="0">
                          <a:solidFill>
                            <a:srgbClr val="002060"/>
                          </a:solidFill>
                          <a:latin typeface="Arial"/>
                        </a:rPr>
                        <a:t>hors dons exceptionnels (supérieurs à 3k€)</a:t>
                      </a:r>
                    </a:p>
                  </a:txBody>
                  <a:tcPr marL="0" marR="0" marT="0" marB="0" anchor="ctr">
                    <a:lnL>
                      <a:noFill/>
                    </a:lnL>
                    <a:lnR>
                      <a:noFill/>
                    </a:lnR>
                    <a:lnT>
                      <a:noFill/>
                    </a:lnT>
                    <a:lnB>
                      <a:noFill/>
                    </a:lnB>
                    <a:solidFill>
                      <a:srgbClr val="FFFF00"/>
                    </a:solidFill>
                  </a:tcPr>
                </a:tc>
                <a:tc>
                  <a:txBody>
                    <a:bodyPr/>
                    <a:lstStyle/>
                    <a:p>
                      <a:pPr algn="ctr" fontAlgn="ctr"/>
                      <a:endParaRPr lang="fr-FR" sz="900" b="0" i="0" u="none" strike="noStrike" dirty="0">
                        <a:solidFill>
                          <a:srgbClr val="002060"/>
                        </a:solidFill>
                        <a:latin typeface="Arial"/>
                      </a:endParaRPr>
                    </a:p>
                  </a:txBody>
                  <a:tcPr marL="0" marR="0" marT="0" marB="0" anchor="ctr">
                    <a:lnL>
                      <a:noFill/>
                    </a:lnL>
                    <a:lnR>
                      <a:noFill/>
                    </a:lnR>
                    <a:lnT>
                      <a:noFill/>
                    </a:lnT>
                    <a:lnB>
                      <a:noFill/>
                    </a:lnB>
                  </a:tcPr>
                </a:tc>
                <a:tc>
                  <a:txBody>
                    <a:bodyPr/>
                    <a:lstStyle/>
                    <a:p>
                      <a:pPr algn="ctr" fontAlgn="ctr"/>
                      <a:endParaRPr lang="fr-FR" sz="900" b="0" i="0" u="none" strike="noStrike">
                        <a:solidFill>
                          <a:srgbClr val="002060"/>
                        </a:solidFill>
                        <a:latin typeface="Arial"/>
                      </a:endParaRPr>
                    </a:p>
                  </a:txBody>
                  <a:tcPr marL="0" marR="0" marT="0" marB="0" anchor="ctr">
                    <a:lnL>
                      <a:noFill/>
                    </a:lnL>
                    <a:lnR>
                      <a:noFill/>
                    </a:lnR>
                    <a:lnT>
                      <a:noFill/>
                    </a:lnT>
                    <a:lnB>
                      <a:noFill/>
                    </a:lnB>
                  </a:tcPr>
                </a:tc>
              </a:tr>
              <a:tr h="407401">
                <a:tc>
                  <a:txBody>
                    <a:bodyPr/>
                    <a:lstStyle/>
                    <a:p>
                      <a:pPr algn="ctr" fontAlgn="ctr"/>
                      <a:endParaRPr lang="fr-FR" sz="900" b="0" i="0" u="none" strike="noStrike">
                        <a:solidFill>
                          <a:srgbClr val="002060"/>
                        </a:solidFill>
                        <a:latin typeface="Arial"/>
                      </a:endParaRPr>
                    </a:p>
                  </a:txBody>
                  <a:tcPr marL="0" marR="0" marT="0" marB="0" anchor="ctr">
                    <a:lnL>
                      <a:noFill/>
                    </a:lnL>
                    <a:lnR>
                      <a:noFill/>
                    </a:lnR>
                    <a:lnT>
                      <a:noFill/>
                    </a:lnT>
                    <a:lnB>
                      <a:noFill/>
                    </a:lnB>
                  </a:tcPr>
                </a:tc>
                <a:tc>
                  <a:txBody>
                    <a:bodyPr/>
                    <a:lstStyle/>
                    <a:p>
                      <a:pPr algn="l" fontAlgn="ctr"/>
                      <a:r>
                        <a:rPr lang="fr-FR" sz="1200" b="1" i="0" u="none" strike="noStrike" dirty="0" smtClean="0">
                          <a:solidFill>
                            <a:srgbClr val="002060"/>
                          </a:solidFill>
                          <a:latin typeface="Arial"/>
                        </a:rPr>
                        <a:t>Environ 63 k</a:t>
                      </a:r>
                      <a:r>
                        <a:rPr lang="fr-FR" sz="1200" b="1" i="0" u="none" strike="noStrike" baseline="0" dirty="0" smtClean="0">
                          <a:solidFill>
                            <a:srgbClr val="002060"/>
                          </a:solidFill>
                          <a:latin typeface="Arial"/>
                        </a:rPr>
                        <a:t>€</a:t>
                      </a:r>
                      <a:endParaRPr lang="fr-FR" sz="1200" b="1" i="0" u="none" strike="noStrike" dirty="0">
                        <a:solidFill>
                          <a:srgbClr val="002060"/>
                        </a:solidFill>
                        <a:latin typeface="Arial"/>
                      </a:endParaRPr>
                    </a:p>
                  </a:txBody>
                  <a:tcPr marL="0" marR="0" marT="0" marB="0" anchor="ctr">
                    <a:lnL>
                      <a:noFill/>
                    </a:lnL>
                    <a:lnR>
                      <a:noFill/>
                    </a:lnR>
                    <a:lnT>
                      <a:noFill/>
                    </a:lnT>
                    <a:lnB>
                      <a:noFill/>
                    </a:lnB>
                  </a:tcPr>
                </a:tc>
                <a:tc>
                  <a:txBody>
                    <a:bodyPr/>
                    <a:lstStyle/>
                    <a:p>
                      <a:pPr algn="ctr" fontAlgn="ctr"/>
                      <a:endParaRPr lang="fr-FR" sz="1200" b="1" i="0" u="none" strike="noStrike" dirty="0">
                        <a:solidFill>
                          <a:srgbClr val="002060"/>
                        </a:solidFill>
                        <a:latin typeface="Arial"/>
                      </a:endParaRPr>
                    </a:p>
                  </a:txBody>
                  <a:tcPr marL="0" marR="0" marT="0" marB="0" anchor="ctr">
                    <a:lnL>
                      <a:noFill/>
                    </a:lnL>
                    <a:lnR>
                      <a:noFill/>
                    </a:lnR>
                    <a:lnT>
                      <a:noFill/>
                    </a:lnT>
                    <a:lnB>
                      <a:noFill/>
                    </a:lnB>
                  </a:tcPr>
                </a:tc>
              </a:tr>
              <a:tr h="407401">
                <a:tc>
                  <a:txBody>
                    <a:bodyPr/>
                    <a:lstStyle/>
                    <a:p>
                      <a:pPr algn="ctr" fontAlgn="ctr"/>
                      <a:endParaRPr lang="fr-FR" sz="900" b="0" i="0" u="none" strike="noStrike">
                        <a:solidFill>
                          <a:srgbClr val="002060"/>
                        </a:solidFill>
                        <a:latin typeface="Arial"/>
                      </a:endParaRPr>
                    </a:p>
                  </a:txBody>
                  <a:tcPr marL="0" marR="0" marT="0" marB="0" anchor="ctr">
                    <a:lnL>
                      <a:noFill/>
                    </a:lnL>
                    <a:lnR>
                      <a:noFill/>
                    </a:lnR>
                    <a:lnT>
                      <a:noFill/>
                    </a:lnT>
                    <a:lnB>
                      <a:noFill/>
                    </a:lnB>
                  </a:tcPr>
                </a:tc>
                <a:tc>
                  <a:txBody>
                    <a:bodyPr/>
                    <a:lstStyle/>
                    <a:p>
                      <a:pPr algn="l" fontAlgn="ctr"/>
                      <a:r>
                        <a:rPr lang="fr-FR" sz="1200" b="1" i="0" u="none" strike="noStrike" dirty="0">
                          <a:solidFill>
                            <a:srgbClr val="002060"/>
                          </a:solidFill>
                          <a:latin typeface="Arial"/>
                        </a:rPr>
                        <a:t>Valeur moyenne des dons</a:t>
                      </a:r>
                    </a:p>
                  </a:txBody>
                  <a:tcPr marL="0" marR="0" marT="0" marB="0" anchor="ctr">
                    <a:lnL>
                      <a:noFill/>
                    </a:lnL>
                    <a:lnR>
                      <a:noFill/>
                    </a:lnR>
                    <a:lnT>
                      <a:noFill/>
                    </a:lnT>
                    <a:lnB>
                      <a:noFill/>
                    </a:lnB>
                  </a:tcPr>
                </a:tc>
                <a:tc>
                  <a:txBody>
                    <a:bodyPr/>
                    <a:lstStyle/>
                    <a:p>
                      <a:pPr algn="ctr" fontAlgn="ctr"/>
                      <a:r>
                        <a:rPr lang="fr-FR" sz="1200" b="1" i="0" u="none" strike="noStrike">
                          <a:solidFill>
                            <a:srgbClr val="002060"/>
                          </a:solidFill>
                          <a:latin typeface="Arial"/>
                        </a:rPr>
                        <a:t>67 €</a:t>
                      </a:r>
                    </a:p>
                  </a:txBody>
                  <a:tcPr marL="0" marR="0" marT="0" marB="0" anchor="ctr">
                    <a:lnL>
                      <a:noFill/>
                    </a:lnL>
                    <a:lnR>
                      <a:noFill/>
                    </a:lnR>
                    <a:lnT>
                      <a:noFill/>
                    </a:lnT>
                    <a:lnB>
                      <a:noFill/>
                    </a:lnB>
                  </a:tcPr>
                </a:tc>
              </a:tr>
              <a:tr h="407401">
                <a:tc>
                  <a:txBody>
                    <a:bodyPr/>
                    <a:lstStyle/>
                    <a:p>
                      <a:pPr algn="ctr" fontAlgn="ctr"/>
                      <a:endParaRPr lang="fr-FR" sz="900" b="0" i="0" u="none" strike="noStrike">
                        <a:solidFill>
                          <a:srgbClr val="002060"/>
                        </a:solidFill>
                        <a:latin typeface="Arial"/>
                      </a:endParaRPr>
                    </a:p>
                  </a:txBody>
                  <a:tcPr marL="0" marR="0" marT="0" marB="0" anchor="ctr">
                    <a:lnL>
                      <a:noFill/>
                    </a:lnL>
                    <a:lnR>
                      <a:noFill/>
                    </a:lnR>
                    <a:lnT>
                      <a:noFill/>
                    </a:lnT>
                    <a:lnB>
                      <a:noFill/>
                    </a:lnB>
                  </a:tcPr>
                </a:tc>
                <a:tc>
                  <a:txBody>
                    <a:bodyPr/>
                    <a:lstStyle/>
                    <a:p>
                      <a:pPr algn="l" fontAlgn="ctr"/>
                      <a:r>
                        <a:rPr lang="fr-FR" sz="1200" b="1" i="0" u="none" strike="noStrike" dirty="0">
                          <a:solidFill>
                            <a:srgbClr val="002060"/>
                          </a:solidFill>
                          <a:latin typeface="Arial"/>
                        </a:rPr>
                        <a:t>Valeur moyenne donnée par donateur</a:t>
                      </a:r>
                    </a:p>
                  </a:txBody>
                  <a:tcPr marL="0" marR="0" marT="0" marB="0" anchor="ctr">
                    <a:lnL>
                      <a:noFill/>
                    </a:lnL>
                    <a:lnR>
                      <a:noFill/>
                    </a:lnR>
                    <a:lnT>
                      <a:noFill/>
                    </a:lnT>
                    <a:lnB>
                      <a:noFill/>
                    </a:lnB>
                  </a:tcPr>
                </a:tc>
                <a:tc>
                  <a:txBody>
                    <a:bodyPr/>
                    <a:lstStyle/>
                    <a:p>
                      <a:pPr algn="ctr" fontAlgn="ctr"/>
                      <a:r>
                        <a:rPr lang="fr-FR" sz="1200" b="1" i="0" u="none" strike="noStrike">
                          <a:solidFill>
                            <a:srgbClr val="002060"/>
                          </a:solidFill>
                          <a:latin typeface="Arial"/>
                        </a:rPr>
                        <a:t>93 €</a:t>
                      </a:r>
                    </a:p>
                  </a:txBody>
                  <a:tcPr marL="0" marR="0" marT="0" marB="0" anchor="ctr">
                    <a:lnL>
                      <a:noFill/>
                    </a:lnL>
                    <a:lnR>
                      <a:noFill/>
                    </a:lnR>
                    <a:lnT>
                      <a:noFill/>
                    </a:lnT>
                    <a:lnB>
                      <a:noFill/>
                    </a:lnB>
                  </a:tcPr>
                </a:tc>
              </a:tr>
              <a:tr h="164900">
                <a:tc>
                  <a:txBody>
                    <a:bodyPr/>
                    <a:lstStyle/>
                    <a:p>
                      <a:pPr algn="ctr" fontAlgn="ctr"/>
                      <a:endParaRPr lang="fr-FR" sz="900" b="0" i="0" u="none" strike="noStrike">
                        <a:solidFill>
                          <a:srgbClr val="002060"/>
                        </a:solidFill>
                        <a:latin typeface="Arial"/>
                      </a:endParaRPr>
                    </a:p>
                  </a:txBody>
                  <a:tcPr marL="0" marR="0" marT="0" marB="0" anchor="ctr">
                    <a:lnL>
                      <a:noFill/>
                    </a:lnL>
                    <a:lnR>
                      <a:noFill/>
                    </a:lnR>
                    <a:lnT>
                      <a:noFill/>
                    </a:lnT>
                    <a:lnB>
                      <a:noFill/>
                    </a:lnB>
                  </a:tcPr>
                </a:tc>
                <a:tc>
                  <a:txBody>
                    <a:bodyPr/>
                    <a:lstStyle/>
                    <a:p>
                      <a:pPr algn="ctr" fontAlgn="ctr"/>
                      <a:endParaRPr lang="fr-FR" sz="1200" b="0" i="0" u="none" strike="noStrike" dirty="0">
                        <a:solidFill>
                          <a:srgbClr val="002060"/>
                        </a:solidFill>
                        <a:latin typeface="Arial"/>
                      </a:endParaRPr>
                    </a:p>
                  </a:txBody>
                  <a:tcPr marL="0" marR="0" marT="0" marB="0" anchor="ctr">
                    <a:lnL>
                      <a:noFill/>
                    </a:lnL>
                    <a:lnR>
                      <a:noFill/>
                    </a:lnR>
                    <a:lnT>
                      <a:noFill/>
                    </a:lnT>
                    <a:lnB>
                      <a:noFill/>
                    </a:lnB>
                  </a:tcPr>
                </a:tc>
                <a:tc>
                  <a:txBody>
                    <a:bodyPr/>
                    <a:lstStyle/>
                    <a:p>
                      <a:pPr algn="ctr" fontAlgn="ctr"/>
                      <a:endParaRPr lang="fr-FR" sz="1200" b="0" i="0" u="none" strike="noStrike">
                        <a:solidFill>
                          <a:srgbClr val="002060"/>
                        </a:solidFill>
                        <a:latin typeface="Arial"/>
                      </a:endParaRPr>
                    </a:p>
                  </a:txBody>
                  <a:tcPr marL="0" marR="0" marT="0" marB="0" anchor="ctr">
                    <a:lnL>
                      <a:noFill/>
                    </a:lnL>
                    <a:lnR>
                      <a:noFill/>
                    </a:lnR>
                    <a:lnT>
                      <a:noFill/>
                    </a:lnT>
                    <a:lnB>
                      <a:noFill/>
                    </a:lnB>
                  </a:tcPr>
                </a:tc>
              </a:tr>
              <a:tr h="164900">
                <a:tc>
                  <a:txBody>
                    <a:bodyPr/>
                    <a:lstStyle/>
                    <a:p>
                      <a:pPr algn="ctr" fontAlgn="ctr"/>
                      <a:endParaRPr lang="fr-FR" sz="900" b="0" i="0" u="none" strike="noStrike">
                        <a:solidFill>
                          <a:srgbClr val="002060"/>
                        </a:solidFill>
                        <a:latin typeface="Arial"/>
                      </a:endParaRPr>
                    </a:p>
                  </a:txBody>
                  <a:tcPr marL="0" marR="0" marT="0" marB="0" anchor="ctr">
                    <a:lnL>
                      <a:noFill/>
                    </a:lnL>
                    <a:lnR>
                      <a:noFill/>
                    </a:lnR>
                    <a:lnT>
                      <a:noFill/>
                    </a:lnT>
                    <a:lnB>
                      <a:noFill/>
                    </a:lnB>
                  </a:tcPr>
                </a:tc>
                <a:tc>
                  <a:txBody>
                    <a:bodyPr/>
                    <a:lstStyle/>
                    <a:p>
                      <a:pPr algn="ctr" fontAlgn="ctr"/>
                      <a:endParaRPr lang="fr-FR" sz="1200" b="0" i="0" u="none" strike="noStrike" dirty="0">
                        <a:solidFill>
                          <a:srgbClr val="002060"/>
                        </a:solidFill>
                        <a:latin typeface="Arial"/>
                      </a:endParaRPr>
                    </a:p>
                  </a:txBody>
                  <a:tcPr marL="0" marR="0" marT="0" marB="0" anchor="ctr">
                    <a:lnL>
                      <a:noFill/>
                    </a:lnL>
                    <a:lnR>
                      <a:noFill/>
                    </a:lnR>
                    <a:lnT>
                      <a:noFill/>
                    </a:lnT>
                    <a:lnB>
                      <a:noFill/>
                    </a:lnB>
                  </a:tcPr>
                </a:tc>
                <a:tc>
                  <a:txBody>
                    <a:bodyPr/>
                    <a:lstStyle/>
                    <a:p>
                      <a:pPr algn="ctr" fontAlgn="ctr"/>
                      <a:endParaRPr lang="fr-FR" sz="1200" b="0" i="0" u="none" strike="noStrike">
                        <a:solidFill>
                          <a:srgbClr val="002060"/>
                        </a:solidFill>
                        <a:latin typeface="Arial"/>
                      </a:endParaRPr>
                    </a:p>
                  </a:txBody>
                  <a:tcPr marL="0" marR="0" marT="0" marB="0" anchor="ctr">
                    <a:lnL>
                      <a:noFill/>
                    </a:lnL>
                    <a:lnR>
                      <a:noFill/>
                    </a:lnR>
                    <a:lnT>
                      <a:noFill/>
                    </a:lnT>
                    <a:lnB>
                      <a:noFill/>
                    </a:lnB>
                  </a:tcPr>
                </a:tc>
              </a:tr>
              <a:tr h="407401">
                <a:tc>
                  <a:txBody>
                    <a:bodyPr/>
                    <a:lstStyle/>
                    <a:p>
                      <a:pPr algn="ctr" fontAlgn="ctr"/>
                      <a:r>
                        <a:rPr lang="fr-FR" sz="1200" b="1" i="0" u="none" strike="noStrike" dirty="0">
                          <a:solidFill>
                            <a:srgbClr val="002060"/>
                          </a:solidFill>
                          <a:latin typeface="Arial"/>
                        </a:rPr>
                        <a:t>Dons par activité</a:t>
                      </a:r>
                    </a:p>
                  </a:txBody>
                  <a:tcPr marL="0" marR="0" marT="0" marB="0" anchor="ctr">
                    <a:lnL>
                      <a:noFill/>
                    </a:lnL>
                    <a:lnR>
                      <a:noFill/>
                    </a:lnR>
                    <a:lnT>
                      <a:noFill/>
                    </a:lnT>
                    <a:lnB>
                      <a:noFill/>
                    </a:lnB>
                    <a:solidFill>
                      <a:srgbClr val="FFFF00"/>
                    </a:solidFill>
                  </a:tcPr>
                </a:tc>
                <a:tc>
                  <a:txBody>
                    <a:bodyPr/>
                    <a:lstStyle/>
                    <a:p>
                      <a:pPr algn="ctr" fontAlgn="ctr"/>
                      <a:endParaRPr lang="fr-FR" sz="1200" b="0" i="0" u="none" strike="noStrike" dirty="0">
                        <a:solidFill>
                          <a:srgbClr val="002060"/>
                        </a:solidFill>
                        <a:latin typeface="Arial"/>
                      </a:endParaRPr>
                    </a:p>
                  </a:txBody>
                  <a:tcPr marL="0" marR="0" marT="0" marB="0" anchor="ctr">
                    <a:lnL>
                      <a:noFill/>
                    </a:lnL>
                    <a:lnR>
                      <a:noFill/>
                    </a:lnR>
                    <a:lnT>
                      <a:noFill/>
                    </a:lnT>
                    <a:lnB>
                      <a:noFill/>
                    </a:lnB>
                  </a:tcPr>
                </a:tc>
                <a:tc>
                  <a:txBody>
                    <a:bodyPr/>
                    <a:lstStyle/>
                    <a:p>
                      <a:pPr algn="ctr" fontAlgn="ctr"/>
                      <a:endParaRPr lang="fr-FR" sz="1200" b="0" i="0" u="none" strike="noStrike" dirty="0">
                        <a:solidFill>
                          <a:srgbClr val="002060"/>
                        </a:solidFill>
                        <a:latin typeface="Arial"/>
                      </a:endParaRPr>
                    </a:p>
                  </a:txBody>
                  <a:tcPr marL="0" marR="0" marT="0" marB="0" anchor="ctr">
                    <a:lnL>
                      <a:noFill/>
                    </a:lnL>
                    <a:lnR>
                      <a:noFill/>
                    </a:lnR>
                    <a:lnT>
                      <a:noFill/>
                    </a:lnT>
                    <a:lnB>
                      <a:noFill/>
                    </a:lnB>
                  </a:tcPr>
                </a:tc>
              </a:tr>
              <a:tr h="407401">
                <a:tc>
                  <a:txBody>
                    <a:bodyPr/>
                    <a:lstStyle/>
                    <a:p>
                      <a:pPr algn="ctr" fontAlgn="ctr"/>
                      <a:endParaRPr lang="fr-FR" sz="900" b="0" i="0" u="none" strike="noStrike">
                        <a:solidFill>
                          <a:srgbClr val="002060"/>
                        </a:solidFill>
                        <a:latin typeface="Arial"/>
                      </a:endParaRPr>
                    </a:p>
                  </a:txBody>
                  <a:tcPr marL="0" marR="0" marT="0" marB="0" anchor="ctr">
                    <a:lnL>
                      <a:noFill/>
                    </a:lnL>
                    <a:lnR>
                      <a:noFill/>
                    </a:lnR>
                    <a:lnT>
                      <a:noFill/>
                    </a:lnT>
                    <a:lnB>
                      <a:noFill/>
                    </a:lnB>
                  </a:tcPr>
                </a:tc>
                <a:tc>
                  <a:txBody>
                    <a:bodyPr/>
                    <a:lstStyle/>
                    <a:p>
                      <a:pPr algn="l" fontAlgn="ctr"/>
                      <a:r>
                        <a:rPr lang="fr-FR" sz="1200" b="1" i="0" u="none" strike="noStrike" dirty="0" smtClean="0">
                          <a:solidFill>
                            <a:srgbClr val="002060"/>
                          </a:solidFill>
                          <a:latin typeface="Arial"/>
                        </a:rPr>
                        <a:t>Environ 13 k€</a:t>
                      </a:r>
                      <a:endParaRPr lang="fr-FR" sz="1200" b="1" i="0" u="none" strike="noStrike" dirty="0">
                        <a:solidFill>
                          <a:srgbClr val="002060"/>
                        </a:solidFill>
                        <a:latin typeface="Arial"/>
                      </a:endParaRPr>
                    </a:p>
                  </a:txBody>
                  <a:tcPr marL="0" marR="0" marT="0" marB="0" anchor="ctr">
                    <a:lnL>
                      <a:noFill/>
                    </a:lnL>
                    <a:lnR>
                      <a:noFill/>
                    </a:lnR>
                    <a:lnT>
                      <a:noFill/>
                    </a:lnT>
                    <a:lnB>
                      <a:noFill/>
                    </a:lnB>
                  </a:tcPr>
                </a:tc>
                <a:tc>
                  <a:txBody>
                    <a:bodyPr/>
                    <a:lstStyle/>
                    <a:p>
                      <a:pPr algn="ctr" fontAlgn="ctr"/>
                      <a:endParaRPr lang="fr-FR" sz="1200" b="1" i="0" u="none" strike="noStrike" dirty="0">
                        <a:solidFill>
                          <a:srgbClr val="002060"/>
                        </a:solidFill>
                        <a:latin typeface="Arial"/>
                      </a:endParaRPr>
                    </a:p>
                  </a:txBody>
                  <a:tcPr marL="0" marR="0" marT="0" marB="0" anchor="ctr">
                    <a:lnL>
                      <a:noFill/>
                    </a:lnL>
                    <a:lnR>
                      <a:noFill/>
                    </a:lnR>
                    <a:lnT>
                      <a:noFill/>
                    </a:lnT>
                    <a:lnB>
                      <a:noFill/>
                    </a:lnB>
                  </a:tcPr>
                </a:tc>
              </a:tr>
              <a:tr h="329801">
                <a:tc>
                  <a:txBody>
                    <a:bodyPr/>
                    <a:lstStyle/>
                    <a:p>
                      <a:pPr algn="ctr" fontAlgn="ctr"/>
                      <a:endParaRPr lang="fr-FR" sz="900" b="0" i="0" u="none" strike="noStrike">
                        <a:solidFill>
                          <a:srgbClr val="002060"/>
                        </a:solidFill>
                        <a:latin typeface="Arial"/>
                      </a:endParaRPr>
                    </a:p>
                  </a:txBody>
                  <a:tcPr marL="0" marR="0" marT="0" marB="0" anchor="ctr">
                    <a:lnL>
                      <a:noFill/>
                    </a:lnL>
                    <a:lnR>
                      <a:noFill/>
                    </a:lnR>
                    <a:lnT>
                      <a:noFill/>
                    </a:lnT>
                    <a:lnB>
                      <a:noFill/>
                    </a:lnB>
                  </a:tcPr>
                </a:tc>
                <a:tc>
                  <a:txBody>
                    <a:bodyPr/>
                    <a:lstStyle/>
                    <a:p>
                      <a:pPr algn="l" fontAlgn="ctr"/>
                      <a:r>
                        <a:rPr lang="fr-FR" sz="1200" b="1" i="0" u="none" strike="noStrike" dirty="0">
                          <a:solidFill>
                            <a:srgbClr val="002060"/>
                          </a:solidFill>
                          <a:latin typeface="Arial"/>
                        </a:rPr>
                        <a:t>Valeur moyenne des dons</a:t>
                      </a:r>
                    </a:p>
                  </a:txBody>
                  <a:tcPr marL="0" marR="0" marT="0" marB="0" anchor="ctr">
                    <a:lnL>
                      <a:noFill/>
                    </a:lnL>
                    <a:lnR>
                      <a:noFill/>
                    </a:lnR>
                    <a:lnT>
                      <a:noFill/>
                    </a:lnT>
                    <a:lnB>
                      <a:noFill/>
                    </a:lnB>
                  </a:tcPr>
                </a:tc>
                <a:tc>
                  <a:txBody>
                    <a:bodyPr/>
                    <a:lstStyle/>
                    <a:p>
                      <a:pPr algn="ctr" fontAlgn="ctr"/>
                      <a:r>
                        <a:rPr lang="fr-FR" sz="1200" b="1" i="0" u="none" strike="noStrike">
                          <a:solidFill>
                            <a:srgbClr val="002060"/>
                          </a:solidFill>
                          <a:latin typeface="Arial"/>
                        </a:rPr>
                        <a:t>64 €</a:t>
                      </a:r>
                    </a:p>
                  </a:txBody>
                  <a:tcPr marL="0" marR="0" marT="0" marB="0" anchor="ctr">
                    <a:lnL>
                      <a:noFill/>
                    </a:lnL>
                    <a:lnR>
                      <a:noFill/>
                    </a:lnR>
                    <a:lnT>
                      <a:noFill/>
                    </a:lnT>
                    <a:lnB>
                      <a:noFill/>
                    </a:lnB>
                  </a:tcPr>
                </a:tc>
              </a:tr>
              <a:tr h="164900">
                <a:tc>
                  <a:txBody>
                    <a:bodyPr/>
                    <a:lstStyle/>
                    <a:p>
                      <a:pPr algn="ctr" fontAlgn="ctr"/>
                      <a:endParaRPr lang="fr-FR" sz="900" b="0" i="0" u="none" strike="noStrike">
                        <a:solidFill>
                          <a:srgbClr val="002060"/>
                        </a:solidFill>
                        <a:latin typeface="Arial"/>
                      </a:endParaRPr>
                    </a:p>
                  </a:txBody>
                  <a:tcPr marL="0" marR="0" marT="0" marB="0" anchor="ctr">
                    <a:lnL>
                      <a:noFill/>
                    </a:lnL>
                    <a:lnR>
                      <a:noFill/>
                    </a:lnR>
                    <a:lnT>
                      <a:noFill/>
                    </a:lnT>
                    <a:lnB>
                      <a:noFill/>
                    </a:lnB>
                  </a:tcPr>
                </a:tc>
                <a:tc>
                  <a:txBody>
                    <a:bodyPr/>
                    <a:lstStyle/>
                    <a:p>
                      <a:pPr algn="l" fontAlgn="ctr"/>
                      <a:endParaRPr lang="fr-FR" sz="1200" b="1" i="0" u="none" strike="noStrike" dirty="0">
                        <a:solidFill>
                          <a:srgbClr val="002060"/>
                        </a:solidFill>
                        <a:latin typeface="Arial"/>
                      </a:endParaRPr>
                    </a:p>
                  </a:txBody>
                  <a:tcPr marL="0" marR="0" marT="0" marB="0" anchor="ctr">
                    <a:lnL>
                      <a:noFill/>
                    </a:lnL>
                    <a:lnR>
                      <a:noFill/>
                    </a:lnR>
                    <a:lnT>
                      <a:noFill/>
                    </a:lnT>
                    <a:lnB>
                      <a:noFill/>
                    </a:lnB>
                  </a:tcPr>
                </a:tc>
                <a:tc>
                  <a:txBody>
                    <a:bodyPr/>
                    <a:lstStyle/>
                    <a:p>
                      <a:pPr algn="ctr" fontAlgn="ctr"/>
                      <a:endParaRPr lang="fr-FR" sz="1200" b="1" i="0" u="none" strike="noStrike">
                        <a:solidFill>
                          <a:srgbClr val="002060"/>
                        </a:solidFill>
                        <a:latin typeface="Arial"/>
                      </a:endParaRPr>
                    </a:p>
                  </a:txBody>
                  <a:tcPr marL="0" marR="0" marT="0" marB="0" anchor="ctr">
                    <a:lnL>
                      <a:noFill/>
                    </a:lnL>
                    <a:lnR>
                      <a:noFill/>
                    </a:lnR>
                    <a:lnT>
                      <a:noFill/>
                    </a:lnT>
                    <a:lnB>
                      <a:noFill/>
                    </a:lnB>
                  </a:tcPr>
                </a:tc>
              </a:tr>
              <a:tr h="164900">
                <a:tc>
                  <a:txBody>
                    <a:bodyPr/>
                    <a:lstStyle/>
                    <a:p>
                      <a:pPr algn="ctr" fontAlgn="ctr"/>
                      <a:endParaRPr lang="fr-FR" sz="900" b="0" i="0" u="none" strike="noStrike">
                        <a:solidFill>
                          <a:srgbClr val="002060"/>
                        </a:solidFill>
                        <a:latin typeface="Arial"/>
                      </a:endParaRPr>
                    </a:p>
                  </a:txBody>
                  <a:tcPr marL="0" marR="0" marT="0" marB="0" anchor="ctr">
                    <a:lnL>
                      <a:noFill/>
                    </a:lnL>
                    <a:lnR>
                      <a:noFill/>
                    </a:lnR>
                    <a:lnT>
                      <a:noFill/>
                    </a:lnT>
                    <a:lnB>
                      <a:noFill/>
                    </a:lnB>
                  </a:tcPr>
                </a:tc>
                <a:tc>
                  <a:txBody>
                    <a:bodyPr/>
                    <a:lstStyle/>
                    <a:p>
                      <a:pPr algn="ctr" fontAlgn="ctr"/>
                      <a:endParaRPr lang="fr-FR" sz="1200" b="0" i="0" u="none" strike="noStrike" dirty="0">
                        <a:solidFill>
                          <a:srgbClr val="002060"/>
                        </a:solidFill>
                        <a:latin typeface="Arial"/>
                      </a:endParaRPr>
                    </a:p>
                  </a:txBody>
                  <a:tcPr marL="0" marR="0" marT="0" marB="0" anchor="ctr">
                    <a:lnL>
                      <a:noFill/>
                    </a:lnL>
                    <a:lnR>
                      <a:noFill/>
                    </a:lnR>
                    <a:lnT>
                      <a:noFill/>
                    </a:lnT>
                    <a:lnB>
                      <a:noFill/>
                    </a:lnB>
                  </a:tcPr>
                </a:tc>
                <a:tc>
                  <a:txBody>
                    <a:bodyPr/>
                    <a:lstStyle/>
                    <a:p>
                      <a:pPr algn="ctr" fontAlgn="ctr"/>
                      <a:endParaRPr lang="fr-FR" sz="1200" b="0" i="0" u="none" strike="noStrike" dirty="0">
                        <a:solidFill>
                          <a:srgbClr val="002060"/>
                        </a:solidFill>
                        <a:latin typeface="Arial"/>
                      </a:endParaRPr>
                    </a:p>
                  </a:txBody>
                  <a:tcPr marL="0" marR="0" marT="0" marB="0" anchor="ctr">
                    <a:lnL>
                      <a:noFill/>
                    </a:lnL>
                    <a:lnR>
                      <a:noFill/>
                    </a:lnR>
                    <a:lnT>
                      <a:noFill/>
                    </a:lnT>
                    <a:lnB>
                      <a:noFill/>
                    </a:lnB>
                  </a:tcPr>
                </a:tc>
              </a:tr>
              <a:tr h="388001">
                <a:tc>
                  <a:txBody>
                    <a:bodyPr/>
                    <a:lstStyle/>
                    <a:p>
                      <a:pPr algn="ctr" fontAlgn="ctr"/>
                      <a:r>
                        <a:rPr lang="fr-FR" sz="1200" b="1" i="0" u="none" strike="noStrike" dirty="0">
                          <a:solidFill>
                            <a:srgbClr val="002060"/>
                          </a:solidFill>
                          <a:latin typeface="Arial"/>
                        </a:rPr>
                        <a:t>Dons par appel</a:t>
                      </a:r>
                    </a:p>
                  </a:txBody>
                  <a:tcPr marL="0" marR="0" marT="0" marB="0" anchor="ctr">
                    <a:lnL>
                      <a:noFill/>
                    </a:lnL>
                    <a:lnR>
                      <a:noFill/>
                    </a:lnR>
                    <a:lnT>
                      <a:noFill/>
                    </a:lnT>
                    <a:lnB>
                      <a:noFill/>
                    </a:lnB>
                    <a:solidFill>
                      <a:srgbClr val="FFFF00"/>
                    </a:solidFill>
                  </a:tcPr>
                </a:tc>
                <a:tc>
                  <a:txBody>
                    <a:bodyPr/>
                    <a:lstStyle/>
                    <a:p>
                      <a:pPr algn="ctr" fontAlgn="ctr"/>
                      <a:endParaRPr lang="fr-FR" sz="1200" b="0" i="0" u="none" strike="noStrike">
                        <a:solidFill>
                          <a:srgbClr val="002060"/>
                        </a:solidFill>
                        <a:latin typeface="Arial"/>
                      </a:endParaRPr>
                    </a:p>
                  </a:txBody>
                  <a:tcPr marL="0" marR="0" marT="0" marB="0" anchor="ctr">
                    <a:lnL>
                      <a:noFill/>
                    </a:lnL>
                    <a:lnR>
                      <a:noFill/>
                    </a:lnR>
                    <a:lnT>
                      <a:noFill/>
                    </a:lnT>
                    <a:lnB>
                      <a:noFill/>
                    </a:lnB>
                  </a:tcPr>
                </a:tc>
                <a:tc>
                  <a:txBody>
                    <a:bodyPr/>
                    <a:lstStyle/>
                    <a:p>
                      <a:pPr algn="ctr" fontAlgn="ctr"/>
                      <a:endParaRPr lang="fr-FR" sz="1200" b="0" i="0" u="none" strike="noStrike" dirty="0">
                        <a:solidFill>
                          <a:srgbClr val="002060"/>
                        </a:solidFill>
                        <a:latin typeface="Arial"/>
                      </a:endParaRPr>
                    </a:p>
                  </a:txBody>
                  <a:tcPr marL="0" marR="0" marT="0" marB="0" anchor="ctr">
                    <a:lnL>
                      <a:noFill/>
                    </a:lnL>
                    <a:lnR>
                      <a:noFill/>
                    </a:lnR>
                    <a:lnT>
                      <a:noFill/>
                    </a:lnT>
                    <a:lnB>
                      <a:noFill/>
                    </a:lnB>
                  </a:tcPr>
                </a:tc>
              </a:tr>
              <a:tr h="329801">
                <a:tc>
                  <a:txBody>
                    <a:bodyPr/>
                    <a:lstStyle/>
                    <a:p>
                      <a:pPr algn="ctr" fontAlgn="ctr"/>
                      <a:endParaRPr lang="fr-FR" sz="900" b="0" i="0" u="none" strike="noStrike">
                        <a:solidFill>
                          <a:srgbClr val="002060"/>
                        </a:solidFill>
                        <a:latin typeface="Arial"/>
                      </a:endParaRPr>
                    </a:p>
                  </a:txBody>
                  <a:tcPr marL="0" marR="0" marT="0" marB="0" anchor="ctr">
                    <a:lnL>
                      <a:noFill/>
                    </a:lnL>
                    <a:lnR>
                      <a:noFill/>
                    </a:lnR>
                    <a:lnT>
                      <a:noFill/>
                    </a:lnT>
                    <a:lnB>
                      <a:noFill/>
                    </a:lnB>
                  </a:tcPr>
                </a:tc>
                <a:tc>
                  <a:txBody>
                    <a:bodyPr/>
                    <a:lstStyle/>
                    <a:p>
                      <a:pPr algn="l" fontAlgn="ctr"/>
                      <a:r>
                        <a:rPr lang="fr-FR" sz="1200" b="1" i="0" u="none" strike="noStrike" dirty="0" smtClean="0">
                          <a:solidFill>
                            <a:srgbClr val="002060"/>
                          </a:solidFill>
                          <a:latin typeface="Arial"/>
                        </a:rPr>
                        <a:t>Environ 50 k€</a:t>
                      </a:r>
                      <a:endParaRPr lang="fr-FR" sz="1200" b="1" i="0" u="none" strike="noStrike" dirty="0">
                        <a:solidFill>
                          <a:srgbClr val="002060"/>
                        </a:solidFill>
                        <a:latin typeface="Arial"/>
                      </a:endParaRPr>
                    </a:p>
                  </a:txBody>
                  <a:tcPr marL="0" marR="0" marT="0" marB="0" anchor="ctr">
                    <a:lnL>
                      <a:noFill/>
                    </a:lnL>
                    <a:lnR>
                      <a:noFill/>
                    </a:lnR>
                    <a:lnT>
                      <a:noFill/>
                    </a:lnT>
                    <a:lnB>
                      <a:noFill/>
                    </a:lnB>
                  </a:tcPr>
                </a:tc>
                <a:tc>
                  <a:txBody>
                    <a:bodyPr/>
                    <a:lstStyle/>
                    <a:p>
                      <a:pPr algn="ctr" fontAlgn="ctr"/>
                      <a:endParaRPr lang="fr-FR" sz="1200" b="1" i="0" u="none" strike="noStrike" dirty="0">
                        <a:solidFill>
                          <a:srgbClr val="002060"/>
                        </a:solidFill>
                        <a:latin typeface="Arial"/>
                      </a:endParaRPr>
                    </a:p>
                  </a:txBody>
                  <a:tcPr marL="0" marR="0" marT="0" marB="0" anchor="ctr">
                    <a:lnL>
                      <a:noFill/>
                    </a:lnL>
                    <a:lnR>
                      <a:noFill/>
                    </a:lnR>
                    <a:lnT>
                      <a:noFill/>
                    </a:lnT>
                    <a:lnB>
                      <a:noFill/>
                    </a:lnB>
                  </a:tcPr>
                </a:tc>
              </a:tr>
              <a:tr h="329801">
                <a:tc>
                  <a:txBody>
                    <a:bodyPr/>
                    <a:lstStyle/>
                    <a:p>
                      <a:pPr algn="ctr" fontAlgn="ctr"/>
                      <a:endParaRPr lang="fr-FR" sz="900" b="0" i="0" u="none" strike="noStrike">
                        <a:solidFill>
                          <a:srgbClr val="002060"/>
                        </a:solidFill>
                        <a:latin typeface="Arial"/>
                      </a:endParaRPr>
                    </a:p>
                  </a:txBody>
                  <a:tcPr marL="0" marR="0" marT="0" marB="0" anchor="ctr">
                    <a:lnL>
                      <a:noFill/>
                    </a:lnL>
                    <a:lnR>
                      <a:noFill/>
                    </a:lnR>
                    <a:lnT>
                      <a:noFill/>
                    </a:lnT>
                    <a:lnB>
                      <a:noFill/>
                    </a:lnB>
                  </a:tcPr>
                </a:tc>
                <a:tc>
                  <a:txBody>
                    <a:bodyPr/>
                    <a:lstStyle/>
                    <a:p>
                      <a:pPr algn="l" fontAlgn="ctr"/>
                      <a:r>
                        <a:rPr lang="fr-FR" sz="1200" b="1" i="0" u="none" strike="noStrike">
                          <a:solidFill>
                            <a:srgbClr val="002060"/>
                          </a:solidFill>
                          <a:latin typeface="Arial"/>
                        </a:rPr>
                        <a:t>Valeur moyenne des dons</a:t>
                      </a:r>
                    </a:p>
                  </a:txBody>
                  <a:tcPr marL="0" marR="0" marT="0" marB="0" anchor="ctr">
                    <a:lnL>
                      <a:noFill/>
                    </a:lnL>
                    <a:lnR>
                      <a:noFill/>
                    </a:lnR>
                    <a:lnT>
                      <a:noFill/>
                    </a:lnT>
                    <a:lnB>
                      <a:noFill/>
                    </a:lnB>
                  </a:tcPr>
                </a:tc>
                <a:tc>
                  <a:txBody>
                    <a:bodyPr/>
                    <a:lstStyle/>
                    <a:p>
                      <a:pPr algn="ctr" fontAlgn="ctr"/>
                      <a:r>
                        <a:rPr lang="fr-FR" sz="1200" b="1" i="0" u="none" strike="noStrike" dirty="0">
                          <a:solidFill>
                            <a:srgbClr val="002060"/>
                          </a:solidFill>
                          <a:latin typeface="Arial"/>
                        </a:rPr>
                        <a:t>169 €</a:t>
                      </a:r>
                    </a:p>
                  </a:txBody>
                  <a:tcPr marL="0" marR="0" marT="0" marB="0" anchor="ctr">
                    <a:lnL>
                      <a:noFill/>
                    </a:lnL>
                    <a:lnR>
                      <a:noFill/>
                    </a:lnR>
                    <a:lnT>
                      <a:noFill/>
                    </a:lnT>
                    <a:lnB>
                      <a:noFill/>
                    </a:lnB>
                  </a:tcPr>
                </a:tc>
              </a:tr>
            </a:tbl>
          </a:graphicData>
        </a:graphic>
      </p:graphicFrame>
      <p:graphicFrame>
        <p:nvGraphicFramePr>
          <p:cNvPr id="7" name="Tableau 6"/>
          <p:cNvGraphicFramePr>
            <a:graphicFrameLocks noGrp="1"/>
          </p:cNvGraphicFramePr>
          <p:nvPr/>
        </p:nvGraphicFramePr>
        <p:xfrm>
          <a:off x="6228184" y="1844824"/>
          <a:ext cx="2273300" cy="1219200"/>
        </p:xfrm>
        <a:graphic>
          <a:graphicData uri="http://schemas.openxmlformats.org/drawingml/2006/table">
            <a:tbl>
              <a:tblPr/>
              <a:tblGrid>
                <a:gridCol w="1511300"/>
                <a:gridCol w="762000"/>
              </a:tblGrid>
              <a:tr h="457200">
                <a:tc>
                  <a:txBody>
                    <a:bodyPr/>
                    <a:lstStyle/>
                    <a:p>
                      <a:pPr algn="ctr" fontAlgn="ctr"/>
                      <a:r>
                        <a:rPr lang="fr-FR" sz="1600" b="1" i="0" u="none" strike="noStrike" dirty="0">
                          <a:solidFill>
                            <a:srgbClr val="002060"/>
                          </a:solidFill>
                          <a:latin typeface="Arial"/>
                        </a:rPr>
                        <a:t>Nombre de donateurs de l'année</a:t>
                      </a:r>
                    </a:p>
                  </a:txBody>
                  <a:tcPr marL="0" marR="0" marT="0" marB="0" anchor="ctr">
                    <a:lnL>
                      <a:noFill/>
                    </a:lnL>
                    <a:lnR>
                      <a:noFill/>
                    </a:lnR>
                    <a:lnT>
                      <a:noFill/>
                    </a:lnT>
                    <a:lnB>
                      <a:noFill/>
                    </a:lnB>
                    <a:solidFill>
                      <a:srgbClr val="FFFF00">
                        <a:alpha val="51000"/>
                      </a:srgbClr>
                    </a:solidFill>
                  </a:tcPr>
                </a:tc>
                <a:tc>
                  <a:txBody>
                    <a:bodyPr/>
                    <a:lstStyle/>
                    <a:p>
                      <a:pPr algn="ctr" fontAlgn="ctr"/>
                      <a:r>
                        <a:rPr lang="fr-FR" sz="1600" b="1" i="0" u="none" strike="noStrike">
                          <a:solidFill>
                            <a:srgbClr val="002060"/>
                          </a:solidFill>
                          <a:latin typeface="Arial"/>
                        </a:rPr>
                        <a:t>679</a:t>
                      </a:r>
                    </a:p>
                  </a:txBody>
                  <a:tcPr marL="0" marR="0" marT="0" marB="0" anchor="ctr">
                    <a:lnL>
                      <a:noFill/>
                    </a:lnL>
                    <a:lnR>
                      <a:noFill/>
                    </a:lnR>
                    <a:lnT>
                      <a:noFill/>
                    </a:lnT>
                    <a:lnB>
                      <a:noFill/>
                    </a:lnB>
                    <a:solidFill>
                      <a:srgbClr val="FFFF00">
                        <a:alpha val="51000"/>
                      </a:srgbClr>
                    </a:solidFill>
                  </a:tcPr>
                </a:tc>
              </a:tr>
              <a:tr h="400050">
                <a:tc>
                  <a:txBody>
                    <a:bodyPr/>
                    <a:lstStyle/>
                    <a:p>
                      <a:pPr algn="ctr" fontAlgn="ctr"/>
                      <a:r>
                        <a:rPr lang="fr-FR" sz="1600" b="1" i="0" u="none" strike="noStrike" dirty="0">
                          <a:solidFill>
                            <a:srgbClr val="002060"/>
                          </a:solidFill>
                          <a:latin typeface="Arial"/>
                        </a:rPr>
                        <a:t>Nombre de dons</a:t>
                      </a:r>
                    </a:p>
                  </a:txBody>
                  <a:tcPr marL="0" marR="0" marT="0" marB="0" anchor="ctr">
                    <a:lnL>
                      <a:noFill/>
                    </a:lnL>
                    <a:lnR>
                      <a:noFill/>
                    </a:lnR>
                    <a:lnT>
                      <a:noFill/>
                    </a:lnT>
                    <a:lnB>
                      <a:noFill/>
                    </a:lnB>
                    <a:solidFill>
                      <a:srgbClr val="FFFF00">
                        <a:alpha val="51000"/>
                      </a:srgbClr>
                    </a:solidFill>
                  </a:tcPr>
                </a:tc>
                <a:tc>
                  <a:txBody>
                    <a:bodyPr/>
                    <a:lstStyle/>
                    <a:p>
                      <a:pPr algn="ctr" fontAlgn="ctr"/>
                      <a:r>
                        <a:rPr lang="fr-FR" sz="1600" b="1" i="0" u="none" strike="noStrike" dirty="0">
                          <a:solidFill>
                            <a:srgbClr val="002060"/>
                          </a:solidFill>
                          <a:latin typeface="Arial"/>
                        </a:rPr>
                        <a:t>943</a:t>
                      </a:r>
                    </a:p>
                  </a:txBody>
                  <a:tcPr marL="0" marR="0" marT="0" marB="0" anchor="ctr">
                    <a:lnL>
                      <a:noFill/>
                    </a:lnL>
                    <a:lnR>
                      <a:noFill/>
                    </a:lnR>
                    <a:lnT>
                      <a:noFill/>
                    </a:lnT>
                    <a:lnB>
                      <a:noFill/>
                    </a:lnB>
                    <a:solidFill>
                      <a:srgbClr val="FFFF00">
                        <a:alpha val="51000"/>
                      </a:srgbClr>
                    </a:solidFill>
                  </a:tcPr>
                </a:tc>
              </a:tr>
            </a:tbl>
          </a:graphicData>
        </a:graphic>
      </p:graphicFrame>
      <p:sp>
        <p:nvSpPr>
          <p:cNvPr id="8" name="ZoneTexte 7"/>
          <p:cNvSpPr txBox="1"/>
          <p:nvPr/>
        </p:nvSpPr>
        <p:spPr>
          <a:xfrm>
            <a:off x="6300192" y="3212976"/>
            <a:ext cx="2520280" cy="646331"/>
          </a:xfrm>
          <a:prstGeom prst="rect">
            <a:avLst/>
          </a:prstGeom>
          <a:noFill/>
        </p:spPr>
        <p:txBody>
          <a:bodyPr wrap="square" rtlCol="0">
            <a:spAutoFit/>
          </a:bodyPr>
          <a:lstStyle/>
          <a:p>
            <a:r>
              <a:rPr lang="fr-FR" sz="1200" i="1" dirty="0" smtClean="0"/>
              <a:t>Nota : sont inclus les dons via Fondations, pour lesquels un donateur est compté par versement</a:t>
            </a:r>
            <a:endParaRPr lang="fr-FR" sz="1200" i="1" dirty="0"/>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9144000" cy="1143000"/>
          </a:xfrm>
        </p:spPr>
        <p:txBody>
          <a:bodyPr>
            <a:normAutofit fontScale="90000"/>
          </a:bodyPr>
          <a:lstStyle/>
          <a:p>
            <a:r>
              <a:rPr lang="fr-FR" altLang="fr-FR" b="1" dirty="0">
                <a:solidFill>
                  <a:srgbClr val="27A99A"/>
                </a:solidFill>
              </a:rPr>
              <a:t>4- Les dons et les investissements </a:t>
            </a:r>
            <a:r>
              <a:rPr lang="fr-FR" sz="4000" b="1" dirty="0">
                <a:solidFill>
                  <a:schemeClr val="accent6">
                    <a:lumMod val="75000"/>
                  </a:schemeClr>
                </a:solidFill>
              </a:rPr>
              <a:t/>
            </a:r>
            <a:br>
              <a:rPr lang="fr-FR" sz="4000" b="1" dirty="0">
                <a:solidFill>
                  <a:schemeClr val="accent6">
                    <a:lumMod val="75000"/>
                  </a:schemeClr>
                </a:solidFill>
              </a:rPr>
            </a:br>
            <a:r>
              <a:rPr lang="fr-FR" sz="4000" b="1" dirty="0" smtClean="0">
                <a:solidFill>
                  <a:srgbClr val="0070C0"/>
                </a:solidFill>
              </a:rPr>
              <a:t>74k</a:t>
            </a:r>
            <a:r>
              <a:rPr lang="fr-FR" sz="4000" b="1" dirty="0">
                <a:solidFill>
                  <a:srgbClr val="0070C0"/>
                </a:solidFill>
              </a:rPr>
              <a:t>€ d’investissements en </a:t>
            </a:r>
            <a:r>
              <a:rPr lang="fr-FR" sz="4000" b="1" dirty="0" smtClean="0">
                <a:solidFill>
                  <a:srgbClr val="0070C0"/>
                </a:solidFill>
              </a:rPr>
              <a:t>2017-2018</a:t>
            </a:r>
            <a:endParaRPr lang="fr-FR" sz="4000" b="1" dirty="0">
              <a:solidFill>
                <a:srgbClr val="0070C0"/>
              </a:solidFill>
            </a:endParaRPr>
          </a:p>
        </p:txBody>
      </p:sp>
      <p:sp>
        <p:nvSpPr>
          <p:cNvPr id="3" name="Espace réservé du numéro de diapositive 2">
            <a:extLst>
              <a:ext uri="{FF2B5EF4-FFF2-40B4-BE49-F238E27FC236}">
                <a16:creationId xmlns:a16="http://schemas.microsoft.com/office/drawing/2014/main" xmlns="" id="{38D8B8E8-66DC-4125-98A2-6AFCEAF7DF5E}"/>
              </a:ext>
            </a:extLst>
          </p:cNvPr>
          <p:cNvSpPr>
            <a:spLocks noGrp="1"/>
          </p:cNvSpPr>
          <p:nvPr>
            <p:ph type="sldNum" sz="quarter" idx="12"/>
          </p:nvPr>
        </p:nvSpPr>
        <p:spPr/>
        <p:txBody>
          <a:bodyPr/>
          <a:lstStyle/>
          <a:p>
            <a:fld id="{EDFD5D7C-5533-4C87-9B74-805BA35A39D4}" type="slidenum">
              <a:rPr lang="fr-FR" smtClean="0"/>
              <a:pPr/>
              <a:t>56</a:t>
            </a:fld>
            <a:endParaRPr lang="fr-FR"/>
          </a:p>
        </p:txBody>
      </p:sp>
      <p:graphicFrame>
        <p:nvGraphicFramePr>
          <p:cNvPr id="7" name="Graphique 6"/>
          <p:cNvGraphicFramePr/>
          <p:nvPr/>
        </p:nvGraphicFramePr>
        <p:xfrm>
          <a:off x="179512" y="1556792"/>
          <a:ext cx="8568952" cy="5112568"/>
        </p:xfrm>
        <a:graphic>
          <a:graphicData uri="http://schemas.openxmlformats.org/drawingml/2006/chart">
            <c:chart xmlns:c="http://schemas.openxmlformats.org/drawingml/2006/chart" xmlns:r="http://schemas.openxmlformats.org/officeDocument/2006/relationships" r:id="rId2"/>
          </a:graphicData>
        </a:graphic>
      </p:graphicFrame>
      <p:sp>
        <p:nvSpPr>
          <p:cNvPr id="6" name="Ellipse 5"/>
          <p:cNvSpPr/>
          <p:nvPr/>
        </p:nvSpPr>
        <p:spPr>
          <a:xfrm>
            <a:off x="0" y="2060848"/>
            <a:ext cx="1639278" cy="1224136"/>
          </a:xfrm>
          <a:prstGeom prst="ellipse">
            <a:avLst/>
          </a:prstGeom>
          <a:solidFill>
            <a:schemeClr val="accent4">
              <a:lumMod val="40000"/>
              <a:lumOff val="60000"/>
            </a:schemeClr>
          </a:solidFill>
          <a:ln w="25400" cap="flat" cmpd="sng" algn="ctr">
            <a:solidFill>
              <a:schemeClr val="accent4">
                <a:lumMod val="40000"/>
                <a:lumOff val="60000"/>
              </a:schemeClr>
            </a:solidFill>
            <a:prstDash val="solid"/>
          </a:ln>
          <a:effectLst/>
        </p:spPr>
        <p:style>
          <a:lnRef idx="2">
            <a:schemeClr val="accent5">
              <a:shade val="50000"/>
            </a:schemeClr>
          </a:lnRef>
          <a:fillRef idx="1">
            <a:schemeClr val="accent5"/>
          </a:fillRef>
          <a:effectRef idx="0">
            <a:schemeClr val="accent5"/>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fr-FR" sz="1800" b="1" dirty="0" smtClean="0">
                <a:solidFill>
                  <a:schemeClr val="tx2"/>
                </a:solidFill>
              </a:rPr>
              <a:t>Qualité de l’accueil</a:t>
            </a:r>
            <a:endParaRPr lang="fr-FR" sz="1800" b="1" dirty="0">
              <a:solidFill>
                <a:schemeClr val="tx2"/>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a:spLocks noGrp="1"/>
          </p:cNvSpPr>
          <p:nvPr>
            <p:ph type="title"/>
          </p:nvPr>
        </p:nvSpPr>
        <p:spPr/>
        <p:txBody>
          <a:bodyPr>
            <a:normAutofit fontScale="90000"/>
          </a:bodyPr>
          <a:lstStyle/>
          <a:p>
            <a:r>
              <a:rPr lang="fr-FR" altLang="fr-FR" b="1" dirty="0">
                <a:solidFill>
                  <a:srgbClr val="27A99A"/>
                </a:solidFill>
              </a:rPr>
              <a:t>5 – Exercice </a:t>
            </a:r>
            <a:r>
              <a:rPr lang="fr-FR" altLang="fr-FR" b="1" dirty="0" smtClean="0">
                <a:solidFill>
                  <a:srgbClr val="27A99A"/>
                </a:solidFill>
              </a:rPr>
              <a:t>2018-2019</a:t>
            </a:r>
            <a:r>
              <a:rPr lang="fr-FR" sz="4000" b="1" dirty="0">
                <a:solidFill>
                  <a:schemeClr val="accent6">
                    <a:lumMod val="75000"/>
                  </a:schemeClr>
                </a:solidFill>
              </a:rPr>
              <a:t/>
            </a:r>
            <a:br>
              <a:rPr lang="fr-FR" sz="4000" b="1" dirty="0">
                <a:solidFill>
                  <a:schemeClr val="accent6">
                    <a:lumMod val="75000"/>
                  </a:schemeClr>
                </a:solidFill>
              </a:rPr>
            </a:br>
            <a:r>
              <a:rPr lang="fr-FR" sz="4000" b="1" dirty="0">
                <a:solidFill>
                  <a:srgbClr val="0070C0"/>
                </a:solidFill>
              </a:rPr>
              <a:t>Objectif : équilibre d’exploitation</a:t>
            </a:r>
          </a:p>
        </p:txBody>
      </p:sp>
      <p:sp>
        <p:nvSpPr>
          <p:cNvPr id="4" name="Espace réservé du numéro de diapositive 3"/>
          <p:cNvSpPr>
            <a:spLocks noGrp="1"/>
          </p:cNvSpPr>
          <p:nvPr>
            <p:ph type="sldNum" sz="quarter" idx="12"/>
          </p:nvPr>
        </p:nvSpPr>
        <p:spPr/>
        <p:txBody>
          <a:bodyPr/>
          <a:lstStyle/>
          <a:p>
            <a:fld id="{EDFD5D7C-5533-4C87-9B74-805BA35A39D4}" type="slidenum">
              <a:rPr lang="fr-FR" smtClean="0"/>
              <a:pPr/>
              <a:t>57</a:t>
            </a:fld>
            <a:endParaRPr lang="fr-FR"/>
          </a:p>
        </p:txBody>
      </p:sp>
      <p:sp>
        <p:nvSpPr>
          <p:cNvPr id="8" name="ZoneTexte 7"/>
          <p:cNvSpPr txBox="1"/>
          <p:nvPr/>
        </p:nvSpPr>
        <p:spPr>
          <a:xfrm>
            <a:off x="2843808" y="3717032"/>
            <a:ext cx="3240360" cy="461665"/>
          </a:xfrm>
          <a:prstGeom prst="rect">
            <a:avLst/>
          </a:prstGeom>
          <a:noFill/>
        </p:spPr>
        <p:txBody>
          <a:bodyPr wrap="square" rtlCol="0">
            <a:spAutoFit/>
          </a:bodyPr>
          <a:lstStyle/>
          <a:p>
            <a:r>
              <a:rPr lang="fr-FR" sz="2400" b="1" u="sng" dirty="0" smtClean="0">
                <a:solidFill>
                  <a:srgbClr val="006699"/>
                </a:solidFill>
              </a:rPr>
              <a:t>Résultat anticipé  : 2k€</a:t>
            </a:r>
            <a:endParaRPr lang="fr-FR" sz="2400" b="1" u="sng" dirty="0">
              <a:solidFill>
                <a:srgbClr val="006699"/>
              </a:solidFill>
            </a:endParaRPr>
          </a:p>
        </p:txBody>
      </p:sp>
      <p:sp>
        <p:nvSpPr>
          <p:cNvPr id="5" name="Ellipse 4"/>
          <p:cNvSpPr/>
          <p:nvPr/>
        </p:nvSpPr>
        <p:spPr>
          <a:xfrm>
            <a:off x="683568" y="2564904"/>
            <a:ext cx="2160240" cy="10801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2"/>
                </a:solidFill>
              </a:rPr>
              <a:t>Energie : </a:t>
            </a:r>
            <a:r>
              <a:rPr lang="fr-FR" dirty="0" smtClean="0">
                <a:solidFill>
                  <a:schemeClr val="tx2"/>
                </a:solidFill>
                <a:sym typeface="Symbol"/>
              </a:rPr>
              <a:t> </a:t>
            </a:r>
            <a:endParaRPr lang="fr-FR" dirty="0">
              <a:solidFill>
                <a:schemeClr val="tx2"/>
              </a:solidFill>
            </a:endParaRPr>
          </a:p>
        </p:txBody>
      </p:sp>
      <p:sp>
        <p:nvSpPr>
          <p:cNvPr id="7" name="Ellipse 6"/>
          <p:cNvSpPr/>
          <p:nvPr/>
        </p:nvSpPr>
        <p:spPr>
          <a:xfrm>
            <a:off x="1043608" y="4293096"/>
            <a:ext cx="1944216"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Masse salariale : </a:t>
            </a:r>
            <a:r>
              <a:rPr lang="fr-FR" dirty="0" smtClean="0">
                <a:solidFill>
                  <a:schemeClr val="bg1"/>
                </a:solidFill>
                <a:sym typeface="Symbol"/>
              </a:rPr>
              <a:t></a:t>
            </a:r>
            <a:endParaRPr lang="fr-FR" dirty="0">
              <a:solidFill>
                <a:schemeClr val="bg1"/>
              </a:solidFill>
            </a:endParaRPr>
          </a:p>
        </p:txBody>
      </p:sp>
      <p:sp>
        <p:nvSpPr>
          <p:cNvPr id="9" name="Ellipse 8"/>
          <p:cNvSpPr/>
          <p:nvPr/>
        </p:nvSpPr>
        <p:spPr>
          <a:xfrm>
            <a:off x="2771800" y="5445224"/>
            <a:ext cx="2448272" cy="108012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Restauration : </a:t>
            </a:r>
            <a:r>
              <a:rPr lang="fr-FR" dirty="0" smtClean="0">
                <a:solidFill>
                  <a:schemeClr val="bg1"/>
                </a:solidFill>
                <a:sym typeface="Symbol"/>
              </a:rPr>
              <a:t></a:t>
            </a:r>
            <a:endParaRPr lang="fr-FR" dirty="0"/>
          </a:p>
        </p:txBody>
      </p:sp>
      <p:sp>
        <p:nvSpPr>
          <p:cNvPr id="10" name="Ellipse 9"/>
          <p:cNvSpPr/>
          <p:nvPr/>
        </p:nvSpPr>
        <p:spPr>
          <a:xfrm>
            <a:off x="6156176" y="2924944"/>
            <a:ext cx="2088232" cy="108012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t>Impôts : </a:t>
            </a:r>
            <a:r>
              <a:rPr lang="fr-FR" dirty="0" smtClean="0">
                <a:solidFill>
                  <a:schemeClr val="bg1"/>
                </a:solidFill>
                <a:sym typeface="Symbol"/>
              </a:rPr>
              <a:t></a:t>
            </a:r>
            <a:endParaRPr lang="fr-FR" dirty="0"/>
          </a:p>
        </p:txBody>
      </p:sp>
      <p:sp>
        <p:nvSpPr>
          <p:cNvPr id="11" name="Ellipse 10"/>
          <p:cNvSpPr/>
          <p:nvPr/>
        </p:nvSpPr>
        <p:spPr>
          <a:xfrm>
            <a:off x="5220072" y="4725144"/>
            <a:ext cx="2808312" cy="1080120"/>
          </a:xfrm>
          <a:prstGeom prst="ellipse">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2"/>
                </a:solidFill>
              </a:rPr>
              <a:t>Régularisation frais d’animation : </a:t>
            </a:r>
            <a:r>
              <a:rPr lang="fr-FR" dirty="0" smtClean="0">
                <a:solidFill>
                  <a:schemeClr val="tx2"/>
                </a:solidFill>
                <a:sym typeface="Symbol"/>
              </a:rPr>
              <a:t></a:t>
            </a:r>
            <a:endParaRPr lang="fr-FR" dirty="0">
              <a:solidFill>
                <a:schemeClr val="tx2"/>
              </a:solidFill>
            </a:endParaRPr>
          </a:p>
        </p:txBody>
      </p:sp>
      <p:sp>
        <p:nvSpPr>
          <p:cNvPr id="12" name="ZoneTexte 11"/>
          <p:cNvSpPr txBox="1"/>
          <p:nvPr/>
        </p:nvSpPr>
        <p:spPr>
          <a:xfrm>
            <a:off x="3059832" y="1772816"/>
            <a:ext cx="5688632" cy="646331"/>
          </a:xfrm>
          <a:prstGeom prst="rect">
            <a:avLst/>
          </a:prstGeom>
          <a:noFill/>
        </p:spPr>
        <p:txBody>
          <a:bodyPr wrap="square" rtlCol="0">
            <a:spAutoFit/>
          </a:bodyPr>
          <a:lstStyle/>
          <a:p>
            <a:r>
              <a:rPr lang="fr-FR" dirty="0" smtClean="0">
                <a:solidFill>
                  <a:schemeClr val="tx2"/>
                </a:solidFill>
              </a:rPr>
              <a:t>En 2018-2019, de nombreux postes de charges connaîtront une augmentation sensible, de façon « mécanique »</a:t>
            </a:r>
            <a:endParaRPr lang="fr-FR" dirty="0">
              <a:solidFill>
                <a:schemeClr val="tx2"/>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idx="1"/>
          </p:nvPr>
        </p:nvSpPr>
        <p:spPr>
          <a:xfrm>
            <a:off x="539552" y="1700809"/>
            <a:ext cx="8229600" cy="4824536"/>
          </a:xfrm>
        </p:spPr>
        <p:txBody>
          <a:bodyPr>
            <a:noAutofit/>
          </a:bodyPr>
          <a:lstStyle/>
          <a:p>
            <a:pPr algn="just"/>
            <a:r>
              <a:rPr lang="fr-FR" sz="2000" b="1" dirty="0">
                <a:solidFill>
                  <a:schemeClr val="tx2">
                    <a:lumMod val="75000"/>
                  </a:schemeClr>
                </a:solidFill>
              </a:rPr>
              <a:t>Un résultat prévisionnel équilibré (+</a:t>
            </a:r>
            <a:r>
              <a:rPr lang="fr-FR" sz="2000" b="1" dirty="0" smtClean="0">
                <a:solidFill>
                  <a:schemeClr val="tx2">
                    <a:lumMod val="75000"/>
                  </a:schemeClr>
                </a:solidFill>
              </a:rPr>
              <a:t>2k</a:t>
            </a:r>
            <a:r>
              <a:rPr lang="fr-FR" sz="2000" b="1" dirty="0">
                <a:solidFill>
                  <a:schemeClr val="tx2">
                    <a:lumMod val="75000"/>
                  </a:schemeClr>
                </a:solidFill>
              </a:rPr>
              <a:t>€ </a:t>
            </a:r>
            <a:r>
              <a:rPr lang="fr-FR" sz="2000" b="1" dirty="0" smtClean="0">
                <a:solidFill>
                  <a:schemeClr val="tx2">
                    <a:lumMod val="75000"/>
                  </a:schemeClr>
                </a:solidFill>
              </a:rPr>
              <a:t>de résultat anticipé </a:t>
            </a:r>
            <a:r>
              <a:rPr lang="fr-FR" sz="2000" b="1" dirty="0">
                <a:solidFill>
                  <a:schemeClr val="tx2">
                    <a:lumMod val="75000"/>
                  </a:schemeClr>
                </a:solidFill>
              </a:rPr>
              <a:t>sur </a:t>
            </a:r>
            <a:r>
              <a:rPr lang="fr-FR" sz="2000" b="1" dirty="0" smtClean="0">
                <a:solidFill>
                  <a:schemeClr val="tx2">
                    <a:lumMod val="75000"/>
                  </a:schemeClr>
                </a:solidFill>
              </a:rPr>
              <a:t>790k</a:t>
            </a:r>
            <a:r>
              <a:rPr lang="fr-FR" sz="2000" b="1" dirty="0">
                <a:solidFill>
                  <a:schemeClr val="tx2">
                    <a:lumMod val="75000"/>
                  </a:schemeClr>
                </a:solidFill>
              </a:rPr>
              <a:t>€ de budget</a:t>
            </a:r>
            <a:r>
              <a:rPr lang="fr-FR" sz="2000" b="1" dirty="0" smtClean="0">
                <a:solidFill>
                  <a:schemeClr val="tx2">
                    <a:lumMod val="75000"/>
                  </a:schemeClr>
                </a:solidFill>
              </a:rPr>
              <a:t>)</a:t>
            </a:r>
          </a:p>
          <a:p>
            <a:endParaRPr lang="fr-FR" sz="1000" b="1" dirty="0">
              <a:solidFill>
                <a:schemeClr val="tx2">
                  <a:lumMod val="75000"/>
                </a:schemeClr>
              </a:solidFill>
            </a:endParaRPr>
          </a:p>
          <a:p>
            <a:r>
              <a:rPr lang="fr-FR" sz="2000" b="1" dirty="0" smtClean="0">
                <a:solidFill>
                  <a:schemeClr val="tx2">
                    <a:lumMod val="75000"/>
                  </a:schemeClr>
                </a:solidFill>
              </a:rPr>
              <a:t>Malgré l’anticipation d’importantes augmentations de charges</a:t>
            </a:r>
          </a:p>
          <a:p>
            <a:endParaRPr lang="fr-FR" sz="500" b="1" dirty="0" smtClean="0">
              <a:solidFill>
                <a:schemeClr val="tx2">
                  <a:lumMod val="75000"/>
                </a:schemeClr>
              </a:solidFill>
            </a:endParaRPr>
          </a:p>
          <a:p>
            <a:pPr lvl="1" algn="just">
              <a:buFont typeface="Courier New" pitchFamily="49" charset="0"/>
              <a:buChar char="o"/>
            </a:pPr>
            <a:r>
              <a:rPr lang="fr-FR" sz="1600" b="1" u="sng" dirty="0" smtClean="0">
                <a:solidFill>
                  <a:schemeClr val="tx2">
                    <a:lumMod val="75000"/>
                  </a:schemeClr>
                </a:solidFill>
              </a:rPr>
              <a:t>Le prix de l’énergie augmentera fortement nos dépenses (+8k€)</a:t>
            </a:r>
            <a:r>
              <a:rPr lang="fr-FR" sz="1600" b="1" dirty="0" smtClean="0">
                <a:solidFill>
                  <a:schemeClr val="tx2">
                    <a:lumMod val="75000"/>
                  </a:schemeClr>
                </a:solidFill>
              </a:rPr>
              <a:t> : gaz (nouveau contrat) et électricité (augmentation de 38% du tarif de l’heure « pleine » en hiver par rapport au contrat de 2015)</a:t>
            </a:r>
          </a:p>
          <a:p>
            <a:pPr lvl="1">
              <a:buFont typeface="Courier New" pitchFamily="49" charset="0"/>
              <a:buChar char="o"/>
            </a:pPr>
            <a:endParaRPr lang="fr-FR" sz="1000" b="1" dirty="0" smtClean="0">
              <a:solidFill>
                <a:schemeClr val="tx2">
                  <a:lumMod val="75000"/>
                </a:schemeClr>
              </a:solidFill>
            </a:endParaRPr>
          </a:p>
          <a:p>
            <a:pPr lvl="1" algn="just">
              <a:buFont typeface="Courier New" pitchFamily="49" charset="0"/>
              <a:buChar char="o"/>
            </a:pPr>
            <a:r>
              <a:rPr lang="fr-FR" sz="1600" b="1" dirty="0" smtClean="0">
                <a:solidFill>
                  <a:schemeClr val="tx2">
                    <a:lumMod val="75000"/>
                  </a:schemeClr>
                </a:solidFill>
              </a:rPr>
              <a:t>Une augmentation des charges liées à la </a:t>
            </a:r>
            <a:r>
              <a:rPr lang="fr-FR" sz="1600" b="1" u="sng" dirty="0" smtClean="0">
                <a:solidFill>
                  <a:schemeClr val="tx2">
                    <a:lumMod val="75000"/>
                  </a:schemeClr>
                </a:solidFill>
              </a:rPr>
              <a:t>restauration</a:t>
            </a:r>
            <a:r>
              <a:rPr lang="fr-FR" sz="1600" b="1" dirty="0" smtClean="0">
                <a:solidFill>
                  <a:schemeClr val="tx2">
                    <a:lumMod val="75000"/>
                  </a:schemeClr>
                </a:solidFill>
              </a:rPr>
              <a:t> compte tenu de la contractualisation d’un niveau de qualité supérieur  </a:t>
            </a:r>
          </a:p>
          <a:p>
            <a:pPr lvl="1" algn="just">
              <a:buFont typeface="Courier New" pitchFamily="49" charset="0"/>
              <a:buChar char="o"/>
            </a:pPr>
            <a:endParaRPr lang="fr-FR" sz="1000" b="1" dirty="0" smtClean="0">
              <a:solidFill>
                <a:schemeClr val="tx2">
                  <a:lumMod val="75000"/>
                </a:schemeClr>
              </a:solidFill>
            </a:endParaRPr>
          </a:p>
          <a:p>
            <a:pPr lvl="1" algn="just">
              <a:buFont typeface="Courier New" pitchFamily="49" charset="0"/>
              <a:buChar char="o"/>
            </a:pPr>
            <a:r>
              <a:rPr lang="fr-FR" sz="1600" b="1" dirty="0" smtClean="0">
                <a:solidFill>
                  <a:schemeClr val="tx2">
                    <a:lumMod val="75000"/>
                  </a:schemeClr>
                </a:solidFill>
              </a:rPr>
              <a:t>La </a:t>
            </a:r>
            <a:r>
              <a:rPr lang="fr-FR" sz="1600" b="1" u="sng" dirty="0" smtClean="0">
                <a:solidFill>
                  <a:schemeClr val="tx2">
                    <a:lumMod val="75000"/>
                  </a:schemeClr>
                </a:solidFill>
              </a:rPr>
              <a:t>masse salariale </a:t>
            </a:r>
            <a:r>
              <a:rPr lang="fr-FR" sz="1600" b="1" dirty="0" smtClean="0">
                <a:solidFill>
                  <a:schemeClr val="tx2">
                    <a:lumMod val="75000"/>
                  </a:schemeClr>
                </a:solidFill>
              </a:rPr>
              <a:t>de l’équipe augmentera mécaniquement du fait de l’ancienneté et de progressions salariales mises en place début 2018</a:t>
            </a:r>
          </a:p>
          <a:p>
            <a:pPr lvl="1" algn="just">
              <a:buFont typeface="Courier New" pitchFamily="49" charset="0"/>
              <a:buChar char="o"/>
            </a:pPr>
            <a:endParaRPr lang="fr-FR" sz="1000" b="1" dirty="0" smtClean="0">
              <a:solidFill>
                <a:schemeClr val="tx2">
                  <a:lumMod val="75000"/>
                </a:schemeClr>
              </a:solidFill>
            </a:endParaRPr>
          </a:p>
          <a:p>
            <a:pPr lvl="1" algn="just">
              <a:buFont typeface="Courier New" pitchFamily="49" charset="0"/>
              <a:buChar char="o"/>
            </a:pPr>
            <a:r>
              <a:rPr lang="fr-FR" sz="1600" b="1" dirty="0" smtClean="0">
                <a:solidFill>
                  <a:schemeClr val="tx2">
                    <a:lumMod val="75000"/>
                  </a:schemeClr>
                </a:solidFill>
              </a:rPr>
              <a:t>La régularisation de la rémunération de certaines </a:t>
            </a:r>
            <a:r>
              <a:rPr lang="fr-FR" sz="1600" b="1" u="sng" dirty="0" smtClean="0">
                <a:solidFill>
                  <a:schemeClr val="tx2">
                    <a:lumMod val="75000"/>
                  </a:schemeClr>
                </a:solidFill>
              </a:rPr>
              <a:t>prestations d’animation </a:t>
            </a:r>
            <a:r>
              <a:rPr lang="fr-FR" sz="1600" b="1" dirty="0" smtClean="0">
                <a:solidFill>
                  <a:schemeClr val="tx2">
                    <a:lumMod val="75000"/>
                  </a:schemeClr>
                </a:solidFill>
              </a:rPr>
              <a:t>entrainera un surcoût de 8k€</a:t>
            </a:r>
          </a:p>
          <a:p>
            <a:pPr lvl="1" algn="just">
              <a:buFont typeface="Courier New" pitchFamily="49" charset="0"/>
              <a:buChar char="o"/>
            </a:pPr>
            <a:endParaRPr lang="fr-FR" sz="1000" b="1" dirty="0" smtClean="0">
              <a:solidFill>
                <a:schemeClr val="tx2">
                  <a:lumMod val="75000"/>
                </a:schemeClr>
              </a:solidFill>
            </a:endParaRPr>
          </a:p>
          <a:p>
            <a:pPr lvl="1" algn="just">
              <a:buFont typeface="Courier New" pitchFamily="49" charset="0"/>
              <a:buChar char="o"/>
            </a:pPr>
            <a:r>
              <a:rPr lang="fr-FR" sz="1600" b="1" dirty="0" smtClean="0">
                <a:solidFill>
                  <a:schemeClr val="tx2">
                    <a:lumMod val="75000"/>
                  </a:schemeClr>
                </a:solidFill>
              </a:rPr>
              <a:t>Une augmentation de </a:t>
            </a:r>
            <a:r>
              <a:rPr lang="fr-FR" sz="1600" b="1" u="sng" dirty="0" smtClean="0">
                <a:solidFill>
                  <a:schemeClr val="tx2">
                    <a:lumMod val="75000"/>
                  </a:schemeClr>
                </a:solidFill>
              </a:rPr>
              <a:t>l’imposition</a:t>
            </a:r>
            <a:r>
              <a:rPr lang="fr-FR" sz="1600" b="1" dirty="0" smtClean="0">
                <a:solidFill>
                  <a:schemeClr val="tx2">
                    <a:lumMod val="75000"/>
                  </a:schemeClr>
                </a:solidFill>
              </a:rPr>
              <a:t> est attendue</a:t>
            </a:r>
          </a:p>
          <a:p>
            <a:pPr lvl="1" algn="just">
              <a:buFont typeface="Courier New" pitchFamily="49" charset="0"/>
              <a:buChar char="o"/>
            </a:pPr>
            <a:endParaRPr lang="fr-FR" sz="2000" b="1" dirty="0" smtClean="0">
              <a:solidFill>
                <a:schemeClr val="tx2">
                  <a:lumMod val="75000"/>
                </a:schemeClr>
              </a:solidFill>
            </a:endParaRPr>
          </a:p>
          <a:p>
            <a:endParaRPr lang="fr-FR" sz="2000" b="1" dirty="0">
              <a:solidFill>
                <a:schemeClr val="tx2">
                  <a:lumMod val="75000"/>
                </a:schemeClr>
              </a:solidFill>
            </a:endParaRPr>
          </a:p>
          <a:p>
            <a:endParaRPr lang="fr-FR" sz="2000" b="1" dirty="0">
              <a:solidFill>
                <a:schemeClr val="tx2">
                  <a:lumMod val="75000"/>
                </a:schemeClr>
              </a:solidFill>
            </a:endParaRPr>
          </a:p>
          <a:p>
            <a:pPr lvl="2" algn="just">
              <a:buFont typeface="Courier New" pitchFamily="49" charset="0"/>
              <a:buChar char="o"/>
            </a:pPr>
            <a:endParaRPr lang="fr-FR" sz="1600" b="1" dirty="0">
              <a:solidFill>
                <a:schemeClr val="tx2">
                  <a:lumMod val="75000"/>
                </a:schemeClr>
              </a:solidFill>
            </a:endParaRPr>
          </a:p>
          <a:p>
            <a:pPr lvl="2" algn="just">
              <a:buFont typeface="Courier New" pitchFamily="49" charset="0"/>
              <a:buChar char="o"/>
            </a:pPr>
            <a:endParaRPr lang="fr-FR" sz="1600" b="1" dirty="0">
              <a:solidFill>
                <a:schemeClr val="tx2">
                  <a:lumMod val="75000"/>
                </a:schemeClr>
              </a:solidFill>
            </a:endParaRPr>
          </a:p>
          <a:p>
            <a:endParaRPr lang="fr-FR" sz="2000" b="1" dirty="0">
              <a:solidFill>
                <a:schemeClr val="tx2">
                  <a:lumMod val="75000"/>
                </a:schemeClr>
              </a:solidFill>
            </a:endParaRPr>
          </a:p>
        </p:txBody>
      </p:sp>
      <p:sp>
        <p:nvSpPr>
          <p:cNvPr id="2" name="Espace réservé du numéro de diapositive 1">
            <a:extLst>
              <a:ext uri="{FF2B5EF4-FFF2-40B4-BE49-F238E27FC236}">
                <a16:creationId xmlns:a16="http://schemas.microsoft.com/office/drawing/2014/main" xmlns="" id="{03981113-02CA-497F-849A-4E22C04A7640}"/>
              </a:ext>
            </a:extLst>
          </p:cNvPr>
          <p:cNvSpPr>
            <a:spLocks noGrp="1"/>
          </p:cNvSpPr>
          <p:nvPr>
            <p:ph type="sldNum" sz="quarter" idx="12"/>
          </p:nvPr>
        </p:nvSpPr>
        <p:spPr/>
        <p:txBody>
          <a:bodyPr/>
          <a:lstStyle/>
          <a:p>
            <a:fld id="{EDFD5D7C-5533-4C87-9B74-805BA35A39D4}" type="slidenum">
              <a:rPr lang="fr-FR" smtClean="0"/>
              <a:pPr/>
              <a:t>58</a:t>
            </a:fld>
            <a:endParaRPr lang="fr-FR"/>
          </a:p>
        </p:txBody>
      </p:sp>
      <p:sp>
        <p:nvSpPr>
          <p:cNvPr id="5" name="Titre 1"/>
          <p:cNvSpPr txBox="1">
            <a:spLocks/>
          </p:cNvSpPr>
          <p:nvPr/>
        </p:nvSpPr>
        <p:spPr>
          <a:xfrm>
            <a:off x="467544" y="260648"/>
            <a:ext cx="8229600" cy="1143000"/>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altLang="fr-FR" sz="4400" b="1" dirty="0">
                <a:solidFill>
                  <a:srgbClr val="27A99A"/>
                </a:solidFill>
                <a:latin typeface="+mj-lt"/>
                <a:ea typeface="+mj-ea"/>
                <a:cs typeface="+mj-cs"/>
              </a:rPr>
              <a:t>5 – Exercice </a:t>
            </a:r>
            <a:r>
              <a:rPr lang="fr-FR" altLang="fr-FR" sz="4400" b="1" dirty="0" smtClean="0">
                <a:solidFill>
                  <a:srgbClr val="27A99A"/>
                </a:solidFill>
                <a:latin typeface="+mj-lt"/>
                <a:ea typeface="+mj-ea"/>
                <a:cs typeface="+mj-cs"/>
              </a:rPr>
              <a:t>2018-2019</a:t>
            </a:r>
            <a:r>
              <a:rPr kumimoji="0" lang="fr-FR" sz="4000" b="1" i="0" u="none" strike="noStrike" kern="1200" cap="none" spc="0" normalizeH="0" baseline="0" noProof="0" dirty="0">
                <a:ln>
                  <a:noFill/>
                </a:ln>
                <a:solidFill>
                  <a:schemeClr val="accent6">
                    <a:lumMod val="75000"/>
                  </a:schemeClr>
                </a:solidFill>
                <a:effectLst/>
                <a:uLnTx/>
                <a:uFillTx/>
                <a:latin typeface="+mj-lt"/>
                <a:ea typeface="+mj-ea"/>
                <a:cs typeface="+mj-cs"/>
              </a:rPr>
              <a:t/>
            </a:r>
            <a:br>
              <a:rPr kumimoji="0" lang="fr-FR" sz="4000" b="1" i="0" u="none" strike="noStrike" kern="1200" cap="none" spc="0" normalizeH="0" baseline="0" noProof="0" dirty="0">
                <a:ln>
                  <a:noFill/>
                </a:ln>
                <a:solidFill>
                  <a:schemeClr val="accent6">
                    <a:lumMod val="75000"/>
                  </a:schemeClr>
                </a:solidFill>
                <a:effectLst/>
                <a:uLnTx/>
                <a:uFillTx/>
                <a:latin typeface="+mj-lt"/>
                <a:ea typeface="+mj-ea"/>
                <a:cs typeface="+mj-cs"/>
              </a:rPr>
            </a:br>
            <a:r>
              <a:rPr kumimoji="0" lang="fr-FR" sz="4000" b="1" i="0" u="none" strike="noStrike" kern="1200" cap="none" spc="0" normalizeH="0" baseline="0" noProof="0" dirty="0">
                <a:ln>
                  <a:noFill/>
                </a:ln>
                <a:solidFill>
                  <a:srgbClr val="0070C0"/>
                </a:solidFill>
                <a:effectLst/>
                <a:uLnTx/>
                <a:uFillTx/>
                <a:latin typeface="+mj-lt"/>
                <a:ea typeface="+mj-ea"/>
                <a:cs typeface="+mj-cs"/>
              </a:rPr>
              <a:t>Objectif : équilibre d’exploitation</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idx="1"/>
          </p:nvPr>
        </p:nvSpPr>
        <p:spPr>
          <a:xfrm>
            <a:off x="539552" y="1196752"/>
            <a:ext cx="8229600" cy="4968551"/>
          </a:xfrm>
        </p:spPr>
        <p:txBody>
          <a:bodyPr>
            <a:noAutofit/>
          </a:bodyPr>
          <a:lstStyle/>
          <a:p>
            <a:endParaRPr lang="fr-FR" sz="2000" b="1" dirty="0">
              <a:solidFill>
                <a:schemeClr val="tx2">
                  <a:lumMod val="75000"/>
                </a:schemeClr>
              </a:solidFill>
            </a:endParaRPr>
          </a:p>
          <a:p>
            <a:pPr algn="just"/>
            <a:r>
              <a:rPr lang="fr-FR" sz="2000" b="1" dirty="0" smtClean="0">
                <a:solidFill>
                  <a:schemeClr val="tx2">
                    <a:lumMod val="75000"/>
                  </a:schemeClr>
                </a:solidFill>
              </a:rPr>
              <a:t>Une progression des recettes est prévue pour accompagner le renchérissement des charges</a:t>
            </a:r>
          </a:p>
          <a:p>
            <a:endParaRPr lang="fr-FR" sz="1200" b="1" dirty="0" smtClean="0">
              <a:solidFill>
                <a:schemeClr val="tx2">
                  <a:lumMod val="75000"/>
                </a:schemeClr>
              </a:solidFill>
            </a:endParaRPr>
          </a:p>
          <a:p>
            <a:pPr lvl="1" algn="just">
              <a:buFont typeface="Courier New" pitchFamily="49" charset="0"/>
              <a:buChar char="o"/>
            </a:pPr>
            <a:r>
              <a:rPr lang="fr-FR" sz="1600" b="1" dirty="0" smtClean="0">
                <a:solidFill>
                  <a:schemeClr val="tx2">
                    <a:lumMod val="75000"/>
                  </a:schemeClr>
                </a:solidFill>
              </a:rPr>
              <a:t>Sur la base d’une légère progression de l’activité (Hypothèse de base = 0.5%, compte tenu du fort niveau d’activité en 2017-2018)</a:t>
            </a:r>
          </a:p>
          <a:p>
            <a:pPr lvl="1">
              <a:buNone/>
            </a:pPr>
            <a:endParaRPr lang="fr-FR" sz="800" b="1" dirty="0" smtClean="0">
              <a:solidFill>
                <a:schemeClr val="tx2">
                  <a:lumMod val="75000"/>
                </a:schemeClr>
              </a:solidFill>
            </a:endParaRPr>
          </a:p>
          <a:p>
            <a:pPr lvl="1" algn="just">
              <a:buFont typeface="Courier New" pitchFamily="49" charset="0"/>
              <a:buChar char="o"/>
            </a:pPr>
            <a:r>
              <a:rPr lang="fr-FR" sz="1600" b="1" dirty="0" smtClean="0">
                <a:solidFill>
                  <a:schemeClr val="tx2">
                    <a:lumMod val="75000"/>
                  </a:schemeClr>
                </a:solidFill>
              </a:rPr>
              <a:t>D’une progression de certains tarifs : déjeuners (+1€) et nuitées (+2€), compte tenu de l’évolution qualitative du petit-déjeuner</a:t>
            </a:r>
          </a:p>
          <a:p>
            <a:pPr lvl="1" algn="just">
              <a:buNone/>
            </a:pPr>
            <a:endParaRPr lang="fr-FR" sz="800" b="1" dirty="0" smtClean="0">
              <a:solidFill>
                <a:schemeClr val="tx2">
                  <a:lumMod val="75000"/>
                </a:schemeClr>
              </a:solidFill>
            </a:endParaRPr>
          </a:p>
          <a:p>
            <a:pPr lvl="1" algn="just">
              <a:buFont typeface="Courier New" pitchFamily="49" charset="0"/>
              <a:buChar char="o"/>
            </a:pPr>
            <a:r>
              <a:rPr lang="fr-FR" sz="1600" b="1" dirty="0" smtClean="0">
                <a:solidFill>
                  <a:schemeClr val="tx2">
                    <a:lumMod val="75000"/>
                  </a:schemeClr>
                </a:solidFill>
              </a:rPr>
              <a:t>La prise en compte des nouvelles modalités du partenariat avec Fondacio réduisant sensiblement les recettes</a:t>
            </a:r>
          </a:p>
          <a:p>
            <a:pPr lvl="1" algn="just">
              <a:buFont typeface="Courier New" pitchFamily="49" charset="0"/>
              <a:buChar char="o"/>
            </a:pPr>
            <a:endParaRPr lang="fr-FR" sz="800" b="1" dirty="0" smtClean="0">
              <a:solidFill>
                <a:schemeClr val="tx2">
                  <a:lumMod val="75000"/>
                </a:schemeClr>
              </a:solidFill>
            </a:endParaRPr>
          </a:p>
          <a:p>
            <a:pPr lvl="1" algn="just">
              <a:buFont typeface="Courier New" pitchFamily="49" charset="0"/>
              <a:buChar char="o"/>
            </a:pPr>
            <a:r>
              <a:rPr lang="fr-FR" sz="1600" b="1" dirty="0" smtClean="0">
                <a:solidFill>
                  <a:schemeClr val="tx2">
                    <a:lumMod val="75000"/>
                  </a:schemeClr>
                </a:solidFill>
              </a:rPr>
              <a:t>Les subventions « CVX » et « Diocèse »</a:t>
            </a:r>
          </a:p>
          <a:p>
            <a:pPr lvl="1">
              <a:buNone/>
            </a:pPr>
            <a:endParaRPr lang="fr-FR" sz="800" b="1" dirty="0" smtClean="0">
              <a:solidFill>
                <a:schemeClr val="tx2">
                  <a:lumMod val="75000"/>
                </a:schemeClr>
              </a:solidFill>
            </a:endParaRPr>
          </a:p>
          <a:p>
            <a:pPr lvl="1" algn="just">
              <a:buFont typeface="Courier New" pitchFamily="49" charset="0"/>
              <a:buChar char="o"/>
            </a:pPr>
            <a:r>
              <a:rPr lang="fr-FR" sz="1600" b="1" dirty="0" smtClean="0">
                <a:solidFill>
                  <a:schemeClr val="tx2">
                    <a:lumMod val="75000"/>
                  </a:schemeClr>
                </a:solidFill>
              </a:rPr>
              <a:t>La recherche de subventions pour financer certains projets comme le </a:t>
            </a:r>
            <a:r>
              <a:rPr lang="fr-FR" sz="1600" b="1" dirty="0" err="1" smtClean="0">
                <a:solidFill>
                  <a:schemeClr val="tx2">
                    <a:lumMod val="75000"/>
                  </a:schemeClr>
                </a:solidFill>
              </a:rPr>
              <a:t>Hackasens</a:t>
            </a:r>
            <a:r>
              <a:rPr lang="fr-FR" sz="1600" b="1" dirty="0" smtClean="0">
                <a:solidFill>
                  <a:schemeClr val="tx2">
                    <a:lumMod val="75000"/>
                  </a:schemeClr>
                </a:solidFill>
              </a:rPr>
              <a:t>, des sessions « jeunes » (5000€)</a:t>
            </a:r>
          </a:p>
          <a:p>
            <a:pPr lvl="1" algn="just">
              <a:buFont typeface="Courier New" pitchFamily="49" charset="0"/>
              <a:buChar char="o"/>
            </a:pPr>
            <a:endParaRPr lang="fr-FR" sz="800" b="1" dirty="0" smtClean="0">
              <a:solidFill>
                <a:schemeClr val="tx2">
                  <a:lumMod val="75000"/>
                </a:schemeClr>
              </a:solidFill>
            </a:endParaRPr>
          </a:p>
          <a:p>
            <a:pPr lvl="1">
              <a:buFont typeface="Courier New" pitchFamily="49" charset="0"/>
              <a:buChar char="o"/>
            </a:pPr>
            <a:endParaRPr lang="fr-FR" sz="1600" b="1" dirty="0">
              <a:solidFill>
                <a:schemeClr val="tx2">
                  <a:lumMod val="75000"/>
                </a:schemeClr>
              </a:solidFill>
            </a:endParaRPr>
          </a:p>
          <a:p>
            <a:endParaRPr lang="fr-FR" sz="2000" b="1" dirty="0">
              <a:solidFill>
                <a:schemeClr val="tx2">
                  <a:lumMod val="75000"/>
                </a:schemeClr>
              </a:solidFill>
            </a:endParaRPr>
          </a:p>
          <a:p>
            <a:pPr lvl="2" algn="just">
              <a:buFont typeface="Courier New" pitchFamily="49" charset="0"/>
              <a:buChar char="o"/>
            </a:pPr>
            <a:endParaRPr lang="fr-FR" sz="1600" b="1" dirty="0">
              <a:solidFill>
                <a:schemeClr val="tx2">
                  <a:lumMod val="75000"/>
                </a:schemeClr>
              </a:solidFill>
            </a:endParaRPr>
          </a:p>
          <a:p>
            <a:pPr lvl="2" algn="just">
              <a:buFont typeface="Courier New" pitchFamily="49" charset="0"/>
              <a:buChar char="o"/>
            </a:pPr>
            <a:endParaRPr lang="fr-FR" sz="1600" b="1" dirty="0">
              <a:solidFill>
                <a:schemeClr val="tx2">
                  <a:lumMod val="75000"/>
                </a:schemeClr>
              </a:solidFill>
            </a:endParaRPr>
          </a:p>
          <a:p>
            <a:endParaRPr lang="fr-FR" sz="2000" b="1" dirty="0">
              <a:solidFill>
                <a:schemeClr val="tx2">
                  <a:lumMod val="75000"/>
                </a:schemeClr>
              </a:solidFill>
            </a:endParaRPr>
          </a:p>
        </p:txBody>
      </p:sp>
      <p:sp>
        <p:nvSpPr>
          <p:cNvPr id="2" name="Espace réservé du numéro de diapositive 1">
            <a:extLst>
              <a:ext uri="{FF2B5EF4-FFF2-40B4-BE49-F238E27FC236}">
                <a16:creationId xmlns:a16="http://schemas.microsoft.com/office/drawing/2014/main" xmlns="" id="{03981113-02CA-497F-849A-4E22C04A7640}"/>
              </a:ext>
            </a:extLst>
          </p:cNvPr>
          <p:cNvSpPr>
            <a:spLocks noGrp="1"/>
          </p:cNvSpPr>
          <p:nvPr>
            <p:ph type="sldNum" sz="quarter" idx="12"/>
          </p:nvPr>
        </p:nvSpPr>
        <p:spPr/>
        <p:txBody>
          <a:bodyPr/>
          <a:lstStyle/>
          <a:p>
            <a:fld id="{EDFD5D7C-5533-4C87-9B74-805BA35A39D4}" type="slidenum">
              <a:rPr lang="fr-FR" smtClean="0"/>
              <a:pPr/>
              <a:t>59</a:t>
            </a:fld>
            <a:endParaRPr lang="fr-FR"/>
          </a:p>
        </p:txBody>
      </p:sp>
      <p:sp>
        <p:nvSpPr>
          <p:cNvPr id="5" name="Titre 1"/>
          <p:cNvSpPr txBox="1">
            <a:spLocks/>
          </p:cNvSpPr>
          <p:nvPr/>
        </p:nvSpPr>
        <p:spPr>
          <a:xfrm>
            <a:off x="467544" y="260648"/>
            <a:ext cx="8229600" cy="1143000"/>
          </a:xfrm>
          <a:prstGeom prst="rect">
            <a:avLst/>
          </a:prstGeom>
        </p:spPr>
        <p:txBody>
          <a:bodyPr vert="horz" lIns="91440" tIns="45720" rIns="91440" bIns="45720" rtlCol="0" anchor="ctr">
            <a:normAutofit fontScale="90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altLang="fr-FR" sz="4400" b="1" dirty="0">
                <a:solidFill>
                  <a:srgbClr val="27A99A"/>
                </a:solidFill>
                <a:latin typeface="+mj-lt"/>
                <a:ea typeface="+mj-ea"/>
                <a:cs typeface="+mj-cs"/>
              </a:rPr>
              <a:t>5 – Exercice </a:t>
            </a:r>
            <a:r>
              <a:rPr lang="fr-FR" altLang="fr-FR" sz="4400" b="1" dirty="0" smtClean="0">
                <a:solidFill>
                  <a:srgbClr val="27A99A"/>
                </a:solidFill>
                <a:latin typeface="+mj-lt"/>
                <a:ea typeface="+mj-ea"/>
                <a:cs typeface="+mj-cs"/>
              </a:rPr>
              <a:t>2018-2019</a:t>
            </a:r>
            <a:r>
              <a:rPr kumimoji="0" lang="fr-FR" sz="4000" b="1" i="0" u="none" strike="noStrike" kern="1200" cap="none" spc="0" normalizeH="0" baseline="0" noProof="0" dirty="0">
                <a:ln>
                  <a:noFill/>
                </a:ln>
                <a:solidFill>
                  <a:schemeClr val="accent6">
                    <a:lumMod val="75000"/>
                  </a:schemeClr>
                </a:solidFill>
                <a:effectLst/>
                <a:uLnTx/>
                <a:uFillTx/>
                <a:latin typeface="+mj-lt"/>
                <a:ea typeface="+mj-ea"/>
                <a:cs typeface="+mj-cs"/>
              </a:rPr>
              <a:t/>
            </a:r>
            <a:br>
              <a:rPr kumimoji="0" lang="fr-FR" sz="4000" b="1" i="0" u="none" strike="noStrike" kern="1200" cap="none" spc="0" normalizeH="0" baseline="0" noProof="0" dirty="0">
                <a:ln>
                  <a:noFill/>
                </a:ln>
                <a:solidFill>
                  <a:schemeClr val="accent6">
                    <a:lumMod val="75000"/>
                  </a:schemeClr>
                </a:solidFill>
                <a:effectLst/>
                <a:uLnTx/>
                <a:uFillTx/>
                <a:latin typeface="+mj-lt"/>
                <a:ea typeface="+mj-ea"/>
                <a:cs typeface="+mj-cs"/>
              </a:rPr>
            </a:br>
            <a:r>
              <a:rPr kumimoji="0" lang="fr-FR" sz="4000" b="1" i="0" u="none" strike="noStrike" kern="1200" cap="none" spc="0" normalizeH="0" baseline="0" noProof="0" dirty="0">
                <a:ln>
                  <a:noFill/>
                </a:ln>
                <a:solidFill>
                  <a:srgbClr val="0070C0"/>
                </a:solidFill>
                <a:effectLst/>
                <a:uLnTx/>
                <a:uFillTx/>
                <a:latin typeface="+mj-lt"/>
                <a:ea typeface="+mj-ea"/>
                <a:cs typeface="+mj-cs"/>
              </a:rPr>
              <a:t>Objectif : équilibre d’exploitation</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 xmlns:a16="http://schemas.microsoft.com/office/drawing/2014/main" id="{9B62D947-BF03-4AFE-8AA2-4F05E370CC53}"/>
              </a:ext>
            </a:extLst>
          </p:cNvPr>
          <p:cNvSpPr>
            <a:spLocks noGrp="1"/>
          </p:cNvSpPr>
          <p:nvPr>
            <p:ph type="title"/>
          </p:nvPr>
        </p:nvSpPr>
        <p:spPr>
          <a:xfrm>
            <a:off x="0" y="260648"/>
            <a:ext cx="9144000" cy="1143000"/>
          </a:xfrm>
          <a:solidFill>
            <a:srgbClr val="006699"/>
          </a:solidFill>
        </p:spPr>
        <p:txBody>
          <a:bodyPr>
            <a:normAutofit/>
          </a:bodyPr>
          <a:lstStyle/>
          <a:p>
            <a:pPr lvl="0"/>
            <a:r>
              <a:rPr lang="fr-FR" b="1" dirty="0" smtClean="0">
                <a:solidFill>
                  <a:schemeClr val="bg1"/>
                </a:solidFill>
                <a:latin typeface="Bradley Hand ITC TT" pitchFamily="2" charset="0"/>
              </a:rPr>
              <a:t>PRIONS </a:t>
            </a:r>
            <a:endParaRPr lang="fr-FR" dirty="0">
              <a:solidFill>
                <a:schemeClr val="accent6">
                  <a:lumMod val="75000"/>
                </a:schemeClr>
              </a:solidFill>
            </a:endParaRPr>
          </a:p>
        </p:txBody>
      </p:sp>
      <p:sp>
        <p:nvSpPr>
          <p:cNvPr id="7" name="Espace réservé du contenu 6"/>
          <p:cNvSpPr>
            <a:spLocks noGrp="1"/>
          </p:cNvSpPr>
          <p:nvPr>
            <p:ph idx="1"/>
          </p:nvPr>
        </p:nvSpPr>
        <p:spPr>
          <a:xfrm>
            <a:off x="179512" y="1628800"/>
            <a:ext cx="8928992" cy="4968552"/>
          </a:xfrm>
        </p:spPr>
        <p:txBody>
          <a:bodyPr numCol="2">
            <a:noAutofit/>
          </a:bodyPr>
          <a:lstStyle/>
          <a:p>
            <a:pPr>
              <a:buNone/>
            </a:pPr>
            <a:r>
              <a:rPr lang="fr-FR" sz="2000" b="1" dirty="0" smtClean="0">
                <a:solidFill>
                  <a:srgbClr val="006699"/>
                </a:solidFill>
              </a:rPr>
              <a:t>	</a:t>
            </a:r>
            <a:endParaRPr lang="fr-FR" sz="2300" dirty="0">
              <a:solidFill>
                <a:srgbClr val="006699"/>
              </a:solidFill>
            </a:endParaRPr>
          </a:p>
        </p:txBody>
      </p:sp>
      <p:sp>
        <p:nvSpPr>
          <p:cNvPr id="4" name="Espace réservé du numéro de diapositive 3"/>
          <p:cNvSpPr>
            <a:spLocks noGrp="1"/>
          </p:cNvSpPr>
          <p:nvPr>
            <p:ph type="sldNum" sz="quarter" idx="12"/>
          </p:nvPr>
        </p:nvSpPr>
        <p:spPr/>
        <p:txBody>
          <a:bodyPr/>
          <a:lstStyle/>
          <a:p>
            <a:fld id="{EDFD5D7C-5533-4C87-9B74-805BA35A39D4}" type="slidenum">
              <a:rPr lang="fr-FR" smtClean="0"/>
              <a:pPr/>
              <a:t>6</a:t>
            </a:fld>
            <a:endParaRPr lang="fr-FR"/>
          </a:p>
        </p:txBody>
      </p:sp>
      <p:sp>
        <p:nvSpPr>
          <p:cNvPr id="8" name="Espace réservé du contenu 2"/>
          <p:cNvSpPr txBox="1">
            <a:spLocks/>
          </p:cNvSpPr>
          <p:nvPr/>
        </p:nvSpPr>
        <p:spPr>
          <a:xfrm>
            <a:off x="457200" y="1628800"/>
            <a:ext cx="8229600" cy="4968552"/>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0" i="1" u="none" strike="noStrike" kern="1200" cap="none" spc="0" normalizeH="0" baseline="0" noProof="0" smtClean="0">
                <a:ln>
                  <a:noFill/>
                </a:ln>
                <a:solidFill>
                  <a:schemeClr val="tx1"/>
                </a:solidFill>
                <a:effectLst/>
                <a:uLnTx/>
                <a:uFillTx/>
                <a:latin typeface="+mn-lt"/>
                <a:ea typeface="+mn-ea"/>
                <a:cs typeface="+mn-cs"/>
              </a:rPr>
              <a:t>	</a:t>
            </a:r>
            <a:r>
              <a:rPr kumimoji="0" lang="fr-FR" sz="2400" b="1" i="1" u="none" strike="noStrike" kern="1200" cap="none" spc="0" normalizeH="0" baseline="0" noProof="0" smtClean="0">
                <a:ln>
                  <a:noFill/>
                </a:ln>
                <a:solidFill>
                  <a:schemeClr val="tx2"/>
                </a:solidFill>
                <a:effectLst/>
                <a:uLnTx/>
                <a:uFillTx/>
                <a:latin typeface="+mn-lt"/>
                <a:ea typeface="+mn-ea"/>
                <a:cs typeface="+mn-cs"/>
              </a:rPr>
              <a:t>Donne-nous la grâce</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de nous sentir intimement unis à tout ce qui existe.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1050" b="1" i="1" u="none" strike="noStrike" kern="1200" cap="none" spc="0" normalizeH="0" baseline="0" noProof="0" smtClean="0">
                <a:ln>
                  <a:noFill/>
                </a:ln>
                <a:solidFill>
                  <a:schemeClr val="tx2"/>
                </a:solidFill>
                <a:effectLst/>
                <a:uLnTx/>
                <a:uFillTx/>
                <a:latin typeface="+mn-lt"/>
                <a:ea typeface="+mn-ea"/>
                <a:cs typeface="+mn-cs"/>
              </a:rPr>
              <a:t/>
            </a:r>
            <a:br>
              <a:rPr kumimoji="0" lang="fr-FR" sz="105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Dieu d’amour, montre-nous</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notre place dans ce monde</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comme instruments de ton affection</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pour tous les êtres de cette terre,</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parce qu’aucun n’est oublié de toi.</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1000" b="1" i="1" u="none" strike="noStrike" kern="1200" cap="none" spc="0" normalizeH="0" baseline="0" noProof="0" smtClean="0">
                <a:ln>
                  <a:noFill/>
                </a:ln>
                <a:solidFill>
                  <a:schemeClr val="tx2"/>
                </a:solidFill>
                <a:effectLst/>
                <a:uLnTx/>
                <a:uFillTx/>
                <a:latin typeface="+mn-lt"/>
                <a:ea typeface="+mn-ea"/>
                <a:cs typeface="+mn-cs"/>
              </a:rPr>
              <a:t/>
            </a:r>
            <a:br>
              <a:rPr kumimoji="0" lang="fr-FR" sz="10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Illumine les détenteurs du pouvoir et de l’argent</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pour qu’ils se gardent du péché de l’indifférence,</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aiment le bien commun, promeuvent les faibles,</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et prennent soin de ce monde que nous habitons.</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
            </a:r>
            <a:br>
              <a:rPr kumimoji="0" lang="fr-FR" sz="2400" b="1" i="1" u="none" strike="noStrike" kern="1200" cap="none" spc="0" normalizeH="0" baseline="0" noProof="0" smtClean="0">
                <a:ln>
                  <a:noFill/>
                </a:ln>
                <a:solidFill>
                  <a:schemeClr val="tx2"/>
                </a:solidFill>
                <a:effectLst/>
                <a:uLnTx/>
                <a:uFillTx/>
                <a:latin typeface="+mn-lt"/>
                <a:ea typeface="+mn-ea"/>
                <a:cs typeface="+mn-cs"/>
              </a:rPr>
            </a:br>
            <a:endParaRPr kumimoji="0" lang="fr-FR" sz="2400" b="1" i="1" u="none" strike="noStrike" kern="1200" cap="none" spc="0" normalizeH="0" baseline="0" noProof="0" dirty="0" smtClean="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noGrp="1"/>
          </p:cNvSpPr>
          <p:nvPr>
            <p:ph type="title"/>
          </p:nvPr>
        </p:nvSpPr>
        <p:spPr>
          <a:prstGeom prst="rect">
            <a:avLst/>
          </a:prstGeom>
        </p:spPr>
        <p:txBody>
          <a:bodyPr vert="horz" lIns="91440" tIns="45720" rIns="91440" bIns="45720" rtlCol="0" anchor="ctr">
            <a:normAutofit fontScale="90000"/>
          </a:bodyPr>
          <a:lstStyle/>
          <a:p>
            <a:pPr lvl="0">
              <a:defRPr/>
            </a:pPr>
            <a:r>
              <a:rPr lang="fr-FR" altLang="fr-FR" sz="4400" b="1" dirty="0">
                <a:solidFill>
                  <a:srgbClr val="27A99A"/>
                </a:solidFill>
                <a:latin typeface="+mj-lt"/>
                <a:ea typeface="+mj-ea"/>
                <a:cs typeface="+mj-cs"/>
              </a:rPr>
              <a:t>5 – Exercice </a:t>
            </a:r>
            <a:r>
              <a:rPr lang="fr-FR" altLang="fr-FR" b="1" dirty="0" smtClean="0">
                <a:solidFill>
                  <a:srgbClr val="27A99A"/>
                </a:solidFill>
              </a:rPr>
              <a:t>2018-2019 </a:t>
            </a:r>
            <a:r>
              <a:rPr kumimoji="0" lang="fr-FR" sz="4000" b="1" i="0" u="none" strike="noStrike" kern="1200" cap="none" spc="0" normalizeH="0" baseline="0" noProof="0" dirty="0">
                <a:ln>
                  <a:noFill/>
                </a:ln>
                <a:solidFill>
                  <a:schemeClr val="accent6">
                    <a:lumMod val="75000"/>
                  </a:schemeClr>
                </a:solidFill>
                <a:effectLst/>
                <a:uLnTx/>
                <a:uFillTx/>
                <a:latin typeface="+mj-lt"/>
                <a:ea typeface="+mj-ea"/>
                <a:cs typeface="+mj-cs"/>
              </a:rPr>
              <a:t/>
            </a:r>
            <a:br>
              <a:rPr kumimoji="0" lang="fr-FR" sz="4000" b="1" i="0" u="none" strike="noStrike" kern="1200" cap="none" spc="0" normalizeH="0" baseline="0" noProof="0" dirty="0">
                <a:ln>
                  <a:noFill/>
                </a:ln>
                <a:solidFill>
                  <a:schemeClr val="accent6">
                    <a:lumMod val="75000"/>
                  </a:schemeClr>
                </a:solidFill>
                <a:effectLst/>
                <a:uLnTx/>
                <a:uFillTx/>
                <a:latin typeface="+mj-lt"/>
                <a:ea typeface="+mj-ea"/>
                <a:cs typeface="+mj-cs"/>
              </a:rPr>
            </a:br>
            <a:r>
              <a:rPr kumimoji="0" lang="fr-FR" sz="4000" b="1" i="0" u="none" strike="noStrike" kern="1200" cap="none" spc="0" normalizeH="0" baseline="0" noProof="0" dirty="0">
                <a:ln>
                  <a:noFill/>
                </a:ln>
                <a:solidFill>
                  <a:srgbClr val="0070C0"/>
                </a:solidFill>
                <a:effectLst/>
                <a:uLnTx/>
                <a:uFillTx/>
                <a:latin typeface="+mj-lt"/>
                <a:ea typeface="+mj-ea"/>
                <a:cs typeface="+mj-cs"/>
              </a:rPr>
              <a:t>Objectif : équilibre d’exploitation</a:t>
            </a:r>
          </a:p>
        </p:txBody>
      </p:sp>
      <p:sp>
        <p:nvSpPr>
          <p:cNvPr id="266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fr-FR"/>
          </a:p>
        </p:txBody>
      </p:sp>
      <p:graphicFrame>
        <p:nvGraphicFramePr>
          <p:cNvPr id="26627" name="Object 3"/>
          <p:cNvGraphicFramePr>
            <a:graphicFrameLocks noChangeAspect="1"/>
          </p:cNvGraphicFramePr>
          <p:nvPr>
            <p:extLst>
              <p:ext uri="{D42A27DB-BD31-4B8C-83A1-F6EECF244321}">
                <p14:modId xmlns:p14="http://schemas.microsoft.com/office/powerpoint/2010/main" val="3747011109"/>
              </p:ext>
            </p:extLst>
          </p:nvPr>
        </p:nvGraphicFramePr>
        <p:xfrm>
          <a:off x="1163638" y="2852738"/>
          <a:ext cx="4151312" cy="3778250"/>
        </p:xfrm>
        <a:graphic>
          <a:graphicData uri="http://schemas.openxmlformats.org/presentationml/2006/ole">
            <mc:AlternateContent xmlns:mc="http://schemas.openxmlformats.org/markup-compatibility/2006">
              <mc:Choice xmlns:v="urn:schemas-microsoft-com:vml" Requires="v">
                <p:oleObj spid="_x0000_s129030" name="Worksheet" r:id="rId3" imgW="3800500" imgH="3457620" progId="Excel.Sheet.12">
                  <p:link updateAutomatic="1"/>
                </p:oleObj>
              </mc:Choice>
              <mc:Fallback>
                <p:oleObj name="Worksheet" r:id="rId3" imgW="3800500" imgH="3457620" progId="Excel.Sheet.12">
                  <p:link updateAutomatic="1"/>
                  <p:pic>
                    <p:nvPicPr>
                      <p:cNvPr id="0" name="Picture 2"/>
                      <p:cNvPicPr>
                        <a:picLocks noChangeAspect="1" noChangeArrowheads="1"/>
                      </p:cNvPicPr>
                      <p:nvPr/>
                    </p:nvPicPr>
                    <p:blipFill>
                      <a:blip r:embed="rId4"/>
                      <a:srcRect/>
                      <a:stretch>
                        <a:fillRect/>
                      </a:stretch>
                    </p:blipFill>
                    <p:spPr bwMode="auto">
                      <a:xfrm>
                        <a:off x="1163638" y="2852738"/>
                        <a:ext cx="4151312" cy="377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28" name="Object 4"/>
          <p:cNvGraphicFramePr>
            <a:graphicFrameLocks noChangeAspect="1"/>
          </p:cNvGraphicFramePr>
          <p:nvPr>
            <p:extLst>
              <p:ext uri="{D42A27DB-BD31-4B8C-83A1-F6EECF244321}">
                <p14:modId xmlns:p14="http://schemas.microsoft.com/office/powerpoint/2010/main" val="1614413295"/>
              </p:ext>
            </p:extLst>
          </p:nvPr>
        </p:nvGraphicFramePr>
        <p:xfrm>
          <a:off x="107504" y="1556792"/>
          <a:ext cx="3800475" cy="1000125"/>
        </p:xfrm>
        <a:graphic>
          <a:graphicData uri="http://schemas.openxmlformats.org/presentationml/2006/ole">
            <mc:AlternateContent xmlns:mc="http://schemas.openxmlformats.org/markup-compatibility/2006">
              <mc:Choice xmlns:v="urn:schemas-microsoft-com:vml" Requires="v">
                <p:oleObj spid="_x0000_s129031" name="Worksheet" r:id="rId5" imgW="3800500" imgH="1000080" progId="Excel.Sheet.12">
                  <p:link updateAutomatic="1"/>
                </p:oleObj>
              </mc:Choice>
              <mc:Fallback>
                <p:oleObj name="Worksheet" r:id="rId5" imgW="3800500" imgH="1000080" progId="Excel.Sheet.12">
                  <p:link updateAutomatic="1"/>
                  <p:pic>
                    <p:nvPicPr>
                      <p:cNvPr id="0" name="Picture 3"/>
                      <p:cNvPicPr>
                        <a:picLocks noChangeAspect="1" noChangeArrowheads="1"/>
                      </p:cNvPicPr>
                      <p:nvPr/>
                    </p:nvPicPr>
                    <p:blipFill>
                      <a:blip r:embed="rId6"/>
                      <a:srcRect/>
                      <a:stretch>
                        <a:fillRect/>
                      </a:stretch>
                    </p:blipFill>
                    <p:spPr bwMode="auto">
                      <a:xfrm>
                        <a:off x="107504" y="1556792"/>
                        <a:ext cx="3800475" cy="1000125"/>
                      </a:xfrm>
                      <a:prstGeom prst="rect">
                        <a:avLst/>
                      </a:prstGeom>
                      <a:solidFill>
                        <a:srgbClr val="008080">
                          <a:alpha val="49001"/>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Espace réservé du numéro de diapositive 10"/>
          <p:cNvSpPr>
            <a:spLocks noGrp="1"/>
          </p:cNvSpPr>
          <p:nvPr>
            <p:ph type="sldNum" sz="quarter" idx="12"/>
          </p:nvPr>
        </p:nvSpPr>
        <p:spPr/>
        <p:txBody>
          <a:bodyPr/>
          <a:lstStyle/>
          <a:p>
            <a:fld id="{CF4668DC-857F-487D-BFFA-8C0CA5037977}" type="slidenum">
              <a:rPr lang="fr-BE" smtClean="0"/>
              <a:pPr/>
              <a:t>60</a:t>
            </a:fld>
            <a:endParaRPr lang="fr-BE"/>
          </a:p>
        </p:txBody>
      </p:sp>
      <p:sp>
        <p:nvSpPr>
          <p:cNvPr id="7" name="Ellipse 6"/>
          <p:cNvSpPr/>
          <p:nvPr/>
        </p:nvSpPr>
        <p:spPr>
          <a:xfrm>
            <a:off x="4139952" y="1556792"/>
            <a:ext cx="2304256" cy="108012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2"/>
                </a:solidFill>
              </a:rPr>
              <a:t>Non versement de la subvention annuelle de 18k€ par la CVX </a:t>
            </a:r>
            <a:endParaRPr lang="fr-FR" sz="1400" b="1" dirty="0">
              <a:solidFill>
                <a:schemeClr val="tx2"/>
              </a:solidFill>
            </a:endParaRPr>
          </a:p>
        </p:txBody>
      </p:sp>
      <p:sp>
        <p:nvSpPr>
          <p:cNvPr id="8" name="Flèche droite 7"/>
          <p:cNvSpPr/>
          <p:nvPr/>
        </p:nvSpPr>
        <p:spPr>
          <a:xfrm>
            <a:off x="6516216" y="1772816"/>
            <a:ext cx="792088"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7380312" y="1628800"/>
            <a:ext cx="1763688"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smtClean="0">
                <a:solidFill>
                  <a:schemeClr val="tx2"/>
                </a:solidFill>
              </a:rPr>
              <a:t>Déficit prévisionnel : </a:t>
            </a:r>
            <a:r>
              <a:rPr lang="fr-FR" b="1" dirty="0" smtClean="0">
                <a:solidFill>
                  <a:schemeClr val="tx2"/>
                </a:solidFill>
              </a:rPr>
              <a:t>-16k€</a:t>
            </a:r>
            <a:endParaRPr lang="fr-FR" b="1" dirty="0">
              <a:solidFill>
                <a:schemeClr val="tx2"/>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noGrp="1"/>
          </p:cNvSpPr>
          <p:nvPr>
            <p:ph type="title"/>
          </p:nvPr>
        </p:nvSpPr>
        <p:spPr>
          <a:prstGeom prst="rect">
            <a:avLst/>
          </a:prstGeom>
        </p:spPr>
        <p:txBody>
          <a:bodyPr vert="horz" lIns="91440" tIns="45720" rIns="91440" bIns="45720" rtlCol="0" anchor="ctr">
            <a:normAutofit fontScale="90000"/>
          </a:bodyPr>
          <a:lstStyle/>
          <a:p>
            <a:pPr lvl="0">
              <a:defRPr/>
            </a:pPr>
            <a:r>
              <a:rPr lang="fr-FR" altLang="fr-FR" sz="4400" b="1" dirty="0">
                <a:solidFill>
                  <a:srgbClr val="27A99A"/>
                </a:solidFill>
                <a:latin typeface="+mj-lt"/>
                <a:ea typeface="+mj-ea"/>
                <a:cs typeface="+mj-cs"/>
              </a:rPr>
              <a:t>5 – Exercice </a:t>
            </a:r>
            <a:r>
              <a:rPr lang="fr-FR" altLang="fr-FR" b="1" dirty="0" smtClean="0">
                <a:solidFill>
                  <a:srgbClr val="27A99A"/>
                </a:solidFill>
              </a:rPr>
              <a:t>2018-2019 </a:t>
            </a:r>
            <a:r>
              <a:rPr kumimoji="0" lang="fr-FR" sz="4000" b="1" i="0" u="none" strike="noStrike" kern="1200" cap="none" spc="0" normalizeH="0" baseline="0" noProof="0" dirty="0">
                <a:ln>
                  <a:noFill/>
                </a:ln>
                <a:solidFill>
                  <a:schemeClr val="accent6">
                    <a:lumMod val="75000"/>
                  </a:schemeClr>
                </a:solidFill>
                <a:effectLst/>
                <a:uLnTx/>
                <a:uFillTx/>
                <a:latin typeface="+mj-lt"/>
                <a:ea typeface="+mj-ea"/>
                <a:cs typeface="+mj-cs"/>
              </a:rPr>
              <a:t/>
            </a:r>
            <a:br>
              <a:rPr kumimoji="0" lang="fr-FR" sz="4000" b="1" i="0" u="none" strike="noStrike" kern="1200" cap="none" spc="0" normalizeH="0" baseline="0" noProof="0" dirty="0">
                <a:ln>
                  <a:noFill/>
                </a:ln>
                <a:solidFill>
                  <a:schemeClr val="accent6">
                    <a:lumMod val="75000"/>
                  </a:schemeClr>
                </a:solidFill>
                <a:effectLst/>
                <a:uLnTx/>
                <a:uFillTx/>
                <a:latin typeface="+mj-lt"/>
                <a:ea typeface="+mj-ea"/>
                <a:cs typeface="+mj-cs"/>
              </a:rPr>
            </a:br>
            <a:r>
              <a:rPr kumimoji="0" lang="fr-FR" sz="4000" b="1" i="0" u="none" strike="noStrike" kern="1200" cap="none" spc="0" normalizeH="0" baseline="0" noProof="0" dirty="0">
                <a:ln>
                  <a:noFill/>
                </a:ln>
                <a:solidFill>
                  <a:srgbClr val="0070C0"/>
                </a:solidFill>
                <a:effectLst/>
                <a:uLnTx/>
                <a:uFillTx/>
                <a:latin typeface="+mj-lt"/>
                <a:ea typeface="+mj-ea"/>
                <a:cs typeface="+mj-cs"/>
              </a:rPr>
              <a:t>Objectif : équilibre d’exploitation</a:t>
            </a:r>
          </a:p>
        </p:txBody>
      </p:sp>
      <p:graphicFrame>
        <p:nvGraphicFramePr>
          <p:cNvPr id="25601" name="Object 1"/>
          <p:cNvGraphicFramePr>
            <a:graphicFrameLocks noChangeAspect="1"/>
          </p:cNvGraphicFramePr>
          <p:nvPr>
            <p:extLst>
              <p:ext uri="{D42A27DB-BD31-4B8C-83A1-F6EECF244321}">
                <p14:modId xmlns:p14="http://schemas.microsoft.com/office/powerpoint/2010/main" val="1673021071"/>
              </p:ext>
            </p:extLst>
          </p:nvPr>
        </p:nvGraphicFramePr>
        <p:xfrm>
          <a:off x="2486025" y="1773238"/>
          <a:ext cx="3938588" cy="4608512"/>
        </p:xfrm>
        <a:graphic>
          <a:graphicData uri="http://schemas.openxmlformats.org/presentationml/2006/ole">
            <mc:AlternateContent xmlns:mc="http://schemas.openxmlformats.org/markup-compatibility/2006">
              <mc:Choice xmlns:v="urn:schemas-microsoft-com:vml" Requires="v">
                <p:oleObj spid="_x0000_s130052" name="Worksheet" r:id="rId3" imgW="3800500" imgH="4448250" progId="Excel.Sheet.12">
                  <p:link updateAutomatic="1"/>
                </p:oleObj>
              </mc:Choice>
              <mc:Fallback>
                <p:oleObj name="Worksheet" r:id="rId3" imgW="3800500" imgH="4448250" progId="Excel.Sheet.12">
                  <p:link updateAutomatic="1"/>
                  <p:pic>
                    <p:nvPicPr>
                      <p:cNvPr id="0" name="Picture 2"/>
                      <p:cNvPicPr>
                        <a:picLocks noChangeAspect="1" noChangeArrowheads="1"/>
                      </p:cNvPicPr>
                      <p:nvPr/>
                    </p:nvPicPr>
                    <p:blipFill>
                      <a:blip r:embed="rId4"/>
                      <a:srcRect/>
                      <a:stretch>
                        <a:fillRect/>
                      </a:stretch>
                    </p:blipFill>
                    <p:spPr bwMode="auto">
                      <a:xfrm>
                        <a:off x="2486025" y="1773238"/>
                        <a:ext cx="3938588"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Espace réservé du numéro de diapositive 6"/>
          <p:cNvSpPr>
            <a:spLocks noGrp="1"/>
          </p:cNvSpPr>
          <p:nvPr>
            <p:ph type="sldNum" sz="quarter" idx="12"/>
          </p:nvPr>
        </p:nvSpPr>
        <p:spPr/>
        <p:txBody>
          <a:bodyPr/>
          <a:lstStyle/>
          <a:p>
            <a:fld id="{CF4668DC-857F-487D-BFFA-8C0CA5037977}" type="slidenum">
              <a:rPr lang="fr-BE" smtClean="0"/>
              <a:pPr/>
              <a:t>61</a:t>
            </a:fld>
            <a:endParaRPr lang="fr-BE"/>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89AF024B-4E08-457A-89E6-104DBA945B41}"/>
              </a:ext>
            </a:extLst>
          </p:cNvPr>
          <p:cNvSpPr>
            <a:spLocks noGrp="1"/>
          </p:cNvSpPr>
          <p:nvPr>
            <p:ph type="sldNum" sz="quarter" idx="12"/>
          </p:nvPr>
        </p:nvSpPr>
        <p:spPr/>
        <p:txBody>
          <a:bodyPr/>
          <a:lstStyle/>
          <a:p>
            <a:fld id="{EDFD5D7C-5533-4C87-9B74-805BA35A39D4}" type="slidenum">
              <a:rPr lang="fr-FR" smtClean="0"/>
              <a:pPr/>
              <a:t>62</a:t>
            </a:fld>
            <a:endParaRPr lang="fr-FR"/>
          </a:p>
        </p:txBody>
      </p:sp>
      <p:sp>
        <p:nvSpPr>
          <p:cNvPr id="5" name="Titre 1"/>
          <p:cNvSpPr txBox="1">
            <a:spLocks/>
          </p:cNvSpPr>
          <p:nvPr/>
        </p:nvSpPr>
        <p:spPr>
          <a:xfrm>
            <a:off x="467544" y="260648"/>
            <a:ext cx="8229600" cy="1143000"/>
          </a:xfrm>
          <a:prstGeom prst="rect">
            <a:avLst/>
          </a:prstGeom>
        </p:spPr>
        <p:txBody>
          <a:bodyPr vert="horz" lIns="91440" tIns="45720" rIns="91440" bIns="45720" rtlCol="0" anchor="ctr">
            <a:normAutofit fontScale="90000" lnSpcReduction="10000"/>
          </a:bodyPr>
          <a:lstStyle/>
          <a:p>
            <a:pPr lvl="0" algn="ctr">
              <a:spcBef>
                <a:spcPct val="0"/>
              </a:spcBef>
              <a:defRPr/>
            </a:pPr>
            <a:r>
              <a:rPr lang="fr-FR" altLang="fr-FR" sz="4400" b="1" dirty="0">
                <a:solidFill>
                  <a:srgbClr val="27A99A"/>
                </a:solidFill>
                <a:latin typeface="+mj-lt"/>
                <a:ea typeface="+mj-ea"/>
                <a:cs typeface="+mj-cs"/>
              </a:rPr>
              <a:t>5 – Exercice </a:t>
            </a:r>
            <a:r>
              <a:rPr lang="fr-FR" altLang="fr-FR" sz="4400" b="1" dirty="0" smtClean="0">
                <a:solidFill>
                  <a:srgbClr val="27A99A"/>
                </a:solidFill>
              </a:rPr>
              <a:t>2018-2019 </a:t>
            </a:r>
            <a:r>
              <a:rPr kumimoji="0" lang="fr-FR" sz="4000" b="1" i="0" u="none" strike="noStrike" kern="1200" cap="none" spc="0" normalizeH="0" baseline="0" noProof="0" dirty="0">
                <a:ln>
                  <a:noFill/>
                </a:ln>
                <a:solidFill>
                  <a:schemeClr val="accent6">
                    <a:lumMod val="75000"/>
                  </a:schemeClr>
                </a:solidFill>
                <a:effectLst/>
                <a:uLnTx/>
                <a:uFillTx/>
                <a:latin typeface="+mj-lt"/>
                <a:ea typeface="+mj-ea"/>
                <a:cs typeface="+mj-cs"/>
              </a:rPr>
              <a:t/>
            </a:r>
            <a:br>
              <a:rPr kumimoji="0" lang="fr-FR" sz="4000" b="1" i="0" u="none" strike="noStrike" kern="1200" cap="none" spc="0" normalizeH="0" baseline="0" noProof="0" dirty="0">
                <a:ln>
                  <a:noFill/>
                </a:ln>
                <a:solidFill>
                  <a:schemeClr val="accent6">
                    <a:lumMod val="75000"/>
                  </a:schemeClr>
                </a:solidFill>
                <a:effectLst/>
                <a:uLnTx/>
                <a:uFillTx/>
                <a:latin typeface="+mj-lt"/>
                <a:ea typeface="+mj-ea"/>
                <a:cs typeface="+mj-cs"/>
              </a:rPr>
            </a:br>
            <a:r>
              <a:rPr kumimoji="0" lang="fr-FR" sz="4000" b="1" i="0" u="none" strike="noStrike" kern="1200" cap="none" spc="0" normalizeH="0" baseline="0" noProof="0" dirty="0">
                <a:ln>
                  <a:noFill/>
                </a:ln>
                <a:solidFill>
                  <a:srgbClr val="0070C0"/>
                </a:solidFill>
                <a:effectLst/>
                <a:uLnTx/>
                <a:uFillTx/>
                <a:latin typeface="+mj-lt"/>
                <a:ea typeface="+mj-ea"/>
                <a:cs typeface="+mj-cs"/>
              </a:rPr>
              <a:t>Objectif : </a:t>
            </a:r>
            <a:r>
              <a:rPr kumimoji="0" lang="fr-FR" sz="4000" b="1" i="0" u="none" strike="noStrike" kern="1200" cap="none" spc="0" normalizeH="0" baseline="0" noProof="0" dirty="0" smtClean="0">
                <a:ln>
                  <a:noFill/>
                </a:ln>
                <a:solidFill>
                  <a:srgbClr val="0070C0"/>
                </a:solidFill>
                <a:effectLst/>
                <a:uLnTx/>
                <a:uFillTx/>
                <a:latin typeface="+mj-lt"/>
                <a:ea typeface="+mj-ea"/>
                <a:cs typeface="+mj-cs"/>
              </a:rPr>
              <a:t>281k€</a:t>
            </a:r>
            <a:r>
              <a:rPr kumimoji="0" lang="fr-FR" sz="4000" b="1" i="0" u="none" strike="noStrike" kern="1200" cap="none" spc="0" normalizeH="0" noProof="0" dirty="0" smtClean="0">
                <a:ln>
                  <a:noFill/>
                </a:ln>
                <a:solidFill>
                  <a:srgbClr val="0070C0"/>
                </a:solidFill>
                <a:effectLst/>
                <a:uLnTx/>
                <a:uFillTx/>
                <a:latin typeface="+mj-lt"/>
                <a:ea typeface="+mj-ea"/>
                <a:cs typeface="+mj-cs"/>
              </a:rPr>
              <a:t> </a:t>
            </a:r>
            <a:r>
              <a:rPr kumimoji="0" lang="fr-FR" sz="4000" b="1" i="0" u="none" strike="noStrike" kern="1200" cap="none" spc="0" normalizeH="0" noProof="0" dirty="0">
                <a:ln>
                  <a:noFill/>
                </a:ln>
                <a:solidFill>
                  <a:srgbClr val="0070C0"/>
                </a:solidFill>
                <a:effectLst/>
                <a:uLnTx/>
                <a:uFillTx/>
                <a:latin typeface="+mj-lt"/>
                <a:ea typeface="+mj-ea"/>
                <a:cs typeface="+mj-cs"/>
              </a:rPr>
              <a:t>d’investissements</a:t>
            </a:r>
            <a:endParaRPr kumimoji="0" lang="fr-FR" sz="4000" b="1" i="0" u="none" strike="noStrike" kern="1200" cap="none" spc="0" normalizeH="0" baseline="0" noProof="0" dirty="0">
              <a:ln>
                <a:noFill/>
              </a:ln>
              <a:solidFill>
                <a:srgbClr val="0070C0"/>
              </a:solidFill>
              <a:effectLst/>
              <a:uLnTx/>
              <a:uFillTx/>
              <a:latin typeface="+mj-lt"/>
              <a:ea typeface="+mj-ea"/>
              <a:cs typeface="+mj-cs"/>
            </a:endParaRPr>
          </a:p>
        </p:txBody>
      </p:sp>
      <p:graphicFrame>
        <p:nvGraphicFramePr>
          <p:cNvPr id="6147" name="Object 3"/>
          <p:cNvGraphicFramePr>
            <a:graphicFrameLocks noChangeAspect="1"/>
          </p:cNvGraphicFramePr>
          <p:nvPr>
            <p:extLst>
              <p:ext uri="{D42A27DB-BD31-4B8C-83A1-F6EECF244321}">
                <p14:modId xmlns:p14="http://schemas.microsoft.com/office/powerpoint/2010/main" val="1511197351"/>
              </p:ext>
            </p:extLst>
          </p:nvPr>
        </p:nvGraphicFramePr>
        <p:xfrm>
          <a:off x="1187624" y="2060848"/>
          <a:ext cx="6541836" cy="4104456"/>
        </p:xfrm>
        <a:graphic>
          <a:graphicData uri="http://schemas.openxmlformats.org/presentationml/2006/ole">
            <mc:AlternateContent xmlns:mc="http://schemas.openxmlformats.org/markup-compatibility/2006">
              <mc:Choice xmlns:v="urn:schemas-microsoft-com:vml" Requires="v">
                <p:oleObj spid="_x0000_s131076" name="Worksheet" r:id="rId3" imgW="5419677" imgH="3400380" progId="Excel.Sheet.8">
                  <p:link updateAutomatic="1"/>
                </p:oleObj>
              </mc:Choice>
              <mc:Fallback>
                <p:oleObj name="Worksheet" r:id="rId3" imgW="5419677" imgH="3400380" progId="Excel.Shee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2060848"/>
                        <a:ext cx="6541836"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8DC7E85C-9DAD-4D79-B66C-6125AA3AB730}"/>
              </a:ext>
            </a:extLst>
          </p:cNvPr>
          <p:cNvSpPr>
            <a:spLocks noGrp="1"/>
          </p:cNvSpPr>
          <p:nvPr>
            <p:ph type="sldNum" sz="quarter" idx="12"/>
          </p:nvPr>
        </p:nvSpPr>
        <p:spPr/>
        <p:txBody>
          <a:bodyPr/>
          <a:lstStyle/>
          <a:p>
            <a:fld id="{EDFD5D7C-5533-4C87-9B74-805BA35A39D4}" type="slidenum">
              <a:rPr lang="fr-FR" smtClean="0"/>
              <a:pPr/>
              <a:t>63</a:t>
            </a:fld>
            <a:endParaRPr lang="fr-FR"/>
          </a:p>
        </p:txBody>
      </p:sp>
      <p:sp>
        <p:nvSpPr>
          <p:cNvPr id="5" name="Titre 1"/>
          <p:cNvSpPr txBox="1">
            <a:spLocks/>
          </p:cNvSpPr>
          <p:nvPr/>
        </p:nvSpPr>
        <p:spPr>
          <a:xfrm>
            <a:off x="446856" y="116632"/>
            <a:ext cx="8229600" cy="1143000"/>
          </a:xfrm>
          <a:prstGeom prst="rect">
            <a:avLst/>
          </a:prstGeom>
        </p:spPr>
        <p:txBody>
          <a:bodyPr vert="horz" lIns="91440" tIns="45720" rIns="91440" bIns="45720" rtlCol="0" anchor="ctr">
            <a:normAutofit fontScale="90000" lnSpcReduction="10000"/>
          </a:bodyPr>
          <a:lstStyle/>
          <a:p>
            <a:pPr lvl="0" algn="ctr">
              <a:spcBef>
                <a:spcPct val="0"/>
              </a:spcBef>
              <a:defRPr/>
            </a:pPr>
            <a:r>
              <a:rPr lang="fr-FR" altLang="fr-FR" sz="4400" b="1" dirty="0">
                <a:solidFill>
                  <a:srgbClr val="27A99A"/>
                </a:solidFill>
                <a:latin typeface="+mj-lt"/>
                <a:ea typeface="+mj-ea"/>
                <a:cs typeface="+mj-cs"/>
              </a:rPr>
              <a:t>5 – Exercice </a:t>
            </a:r>
            <a:r>
              <a:rPr lang="fr-FR" altLang="fr-FR" sz="4400" b="1" dirty="0" smtClean="0">
                <a:solidFill>
                  <a:srgbClr val="27A99A"/>
                </a:solidFill>
              </a:rPr>
              <a:t>2018-2019 </a:t>
            </a:r>
            <a:r>
              <a:rPr kumimoji="0" lang="fr-FR" sz="4000" b="1" i="0" u="none" strike="noStrike" kern="1200" cap="none" spc="0" normalizeH="0" baseline="0" noProof="0" dirty="0">
                <a:ln>
                  <a:noFill/>
                </a:ln>
                <a:solidFill>
                  <a:schemeClr val="accent6">
                    <a:lumMod val="75000"/>
                  </a:schemeClr>
                </a:solidFill>
                <a:effectLst/>
                <a:uLnTx/>
                <a:uFillTx/>
                <a:latin typeface="+mj-lt"/>
                <a:ea typeface="+mj-ea"/>
                <a:cs typeface="+mj-cs"/>
              </a:rPr>
              <a:t/>
            </a:r>
            <a:br>
              <a:rPr kumimoji="0" lang="fr-FR" sz="4000" b="1" i="0" u="none" strike="noStrike" kern="1200" cap="none" spc="0" normalizeH="0" baseline="0" noProof="0" dirty="0">
                <a:ln>
                  <a:noFill/>
                </a:ln>
                <a:solidFill>
                  <a:schemeClr val="accent6">
                    <a:lumMod val="75000"/>
                  </a:schemeClr>
                </a:solidFill>
                <a:effectLst/>
                <a:uLnTx/>
                <a:uFillTx/>
                <a:latin typeface="+mj-lt"/>
                <a:ea typeface="+mj-ea"/>
                <a:cs typeface="+mj-cs"/>
              </a:rPr>
            </a:br>
            <a:r>
              <a:rPr kumimoji="0" lang="fr-FR" sz="4000" b="1" i="0" u="none" strike="noStrike" kern="1200" cap="none" spc="0" normalizeH="0" baseline="0" noProof="0" dirty="0">
                <a:ln>
                  <a:noFill/>
                </a:ln>
                <a:solidFill>
                  <a:srgbClr val="0070C0"/>
                </a:solidFill>
                <a:effectLst/>
                <a:uLnTx/>
                <a:uFillTx/>
                <a:latin typeface="+mj-lt"/>
                <a:ea typeface="+mj-ea"/>
                <a:cs typeface="+mj-cs"/>
              </a:rPr>
              <a:t>Objectif : </a:t>
            </a:r>
            <a:r>
              <a:rPr kumimoji="0" lang="fr-FR" sz="4000" b="1" i="0" u="none" strike="noStrike" kern="1200" cap="none" spc="0" normalizeH="0" baseline="0" noProof="0" dirty="0" smtClean="0">
                <a:ln>
                  <a:noFill/>
                </a:ln>
                <a:solidFill>
                  <a:srgbClr val="0070C0"/>
                </a:solidFill>
                <a:effectLst/>
                <a:uLnTx/>
                <a:uFillTx/>
                <a:latin typeface="+mj-lt"/>
                <a:ea typeface="+mj-ea"/>
                <a:cs typeface="+mj-cs"/>
              </a:rPr>
              <a:t>281k</a:t>
            </a:r>
            <a:r>
              <a:rPr kumimoji="0" lang="fr-FR" sz="4000" b="1" i="0" u="none" strike="noStrike" kern="1200" cap="none" spc="0" normalizeH="0" baseline="0" noProof="0" dirty="0">
                <a:ln>
                  <a:noFill/>
                </a:ln>
                <a:solidFill>
                  <a:srgbClr val="0070C0"/>
                </a:solidFill>
                <a:effectLst/>
                <a:uLnTx/>
                <a:uFillTx/>
                <a:latin typeface="+mj-lt"/>
                <a:ea typeface="+mj-ea"/>
                <a:cs typeface="+mj-cs"/>
              </a:rPr>
              <a:t>€</a:t>
            </a:r>
            <a:r>
              <a:rPr kumimoji="0" lang="fr-FR" sz="4000" b="1" i="0" u="none" strike="noStrike" kern="1200" cap="none" spc="0" normalizeH="0" noProof="0" dirty="0">
                <a:ln>
                  <a:noFill/>
                </a:ln>
                <a:solidFill>
                  <a:srgbClr val="0070C0"/>
                </a:solidFill>
                <a:effectLst/>
                <a:uLnTx/>
                <a:uFillTx/>
                <a:latin typeface="+mj-lt"/>
                <a:ea typeface="+mj-ea"/>
                <a:cs typeface="+mj-cs"/>
              </a:rPr>
              <a:t> d’investissements</a:t>
            </a:r>
            <a:endParaRPr kumimoji="0" lang="fr-FR" sz="4000" b="1" i="0" u="none" strike="noStrike" kern="1200" cap="none" spc="0" normalizeH="0" baseline="0" noProof="0" dirty="0">
              <a:ln>
                <a:noFill/>
              </a:ln>
              <a:solidFill>
                <a:srgbClr val="0070C0"/>
              </a:solidFill>
              <a:effectLst/>
              <a:uLnTx/>
              <a:uFillTx/>
              <a:latin typeface="+mj-lt"/>
              <a:ea typeface="+mj-ea"/>
              <a:cs typeface="+mj-cs"/>
            </a:endParaRPr>
          </a:p>
        </p:txBody>
      </p:sp>
      <p:graphicFrame>
        <p:nvGraphicFramePr>
          <p:cNvPr id="7171" name="Object 3"/>
          <p:cNvGraphicFramePr>
            <a:graphicFrameLocks noChangeAspect="1"/>
          </p:cNvGraphicFramePr>
          <p:nvPr>
            <p:extLst>
              <p:ext uri="{D42A27DB-BD31-4B8C-83A1-F6EECF244321}">
                <p14:modId xmlns:p14="http://schemas.microsoft.com/office/powerpoint/2010/main" val="2158237897"/>
              </p:ext>
            </p:extLst>
          </p:nvPr>
        </p:nvGraphicFramePr>
        <p:xfrm>
          <a:off x="1001442" y="1888364"/>
          <a:ext cx="6738910" cy="4348948"/>
        </p:xfrm>
        <a:graphic>
          <a:graphicData uri="http://schemas.openxmlformats.org/presentationml/2006/ole">
            <mc:AlternateContent xmlns:mc="http://schemas.openxmlformats.org/markup-compatibility/2006">
              <mc:Choice xmlns:v="urn:schemas-microsoft-com:vml" Requires="v">
                <p:oleObj spid="_x0000_s132100" name="Worksheet" r:id="rId3" imgW="4914799" imgH="3171960" progId="Excel.Sheet.8">
                  <p:link updateAutomatic="1"/>
                </p:oleObj>
              </mc:Choice>
              <mc:Fallback>
                <p:oleObj name="Worksheet" r:id="rId3" imgW="4914799" imgH="3171960" progId="Excel.Shee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1442" y="1888364"/>
                        <a:ext cx="6738910" cy="4348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xmlns="" id="{8DC7E85C-9DAD-4D79-B66C-6125AA3AB730}"/>
              </a:ext>
            </a:extLst>
          </p:cNvPr>
          <p:cNvSpPr>
            <a:spLocks noGrp="1"/>
          </p:cNvSpPr>
          <p:nvPr>
            <p:ph type="sldNum" sz="quarter" idx="12"/>
          </p:nvPr>
        </p:nvSpPr>
        <p:spPr/>
        <p:txBody>
          <a:bodyPr/>
          <a:lstStyle/>
          <a:p>
            <a:fld id="{EDFD5D7C-5533-4C87-9B74-805BA35A39D4}" type="slidenum">
              <a:rPr lang="fr-FR" smtClean="0"/>
              <a:pPr/>
              <a:t>64</a:t>
            </a:fld>
            <a:endParaRPr lang="fr-FR"/>
          </a:p>
        </p:txBody>
      </p:sp>
      <p:sp>
        <p:nvSpPr>
          <p:cNvPr id="5" name="Titre 1"/>
          <p:cNvSpPr txBox="1">
            <a:spLocks/>
          </p:cNvSpPr>
          <p:nvPr/>
        </p:nvSpPr>
        <p:spPr>
          <a:xfrm>
            <a:off x="446856" y="116632"/>
            <a:ext cx="8229600" cy="1143000"/>
          </a:xfrm>
          <a:prstGeom prst="rect">
            <a:avLst/>
          </a:prstGeom>
        </p:spPr>
        <p:txBody>
          <a:bodyPr vert="horz" lIns="91440" tIns="45720" rIns="91440" bIns="45720" rtlCol="0" anchor="ctr">
            <a:normAutofit fontScale="90000" lnSpcReduction="10000"/>
          </a:bodyPr>
          <a:lstStyle/>
          <a:p>
            <a:pPr lvl="0" algn="ctr">
              <a:spcBef>
                <a:spcPct val="0"/>
              </a:spcBef>
              <a:defRPr/>
            </a:pPr>
            <a:r>
              <a:rPr lang="fr-FR" altLang="fr-FR" sz="4400" b="1" dirty="0">
                <a:solidFill>
                  <a:srgbClr val="27A99A"/>
                </a:solidFill>
                <a:latin typeface="+mj-lt"/>
                <a:ea typeface="+mj-ea"/>
                <a:cs typeface="+mj-cs"/>
              </a:rPr>
              <a:t>5 – Exercice </a:t>
            </a:r>
            <a:r>
              <a:rPr lang="fr-FR" altLang="fr-FR" sz="4400" b="1" dirty="0" smtClean="0">
                <a:solidFill>
                  <a:srgbClr val="27A99A"/>
                </a:solidFill>
              </a:rPr>
              <a:t>2018-2019 </a:t>
            </a:r>
            <a:r>
              <a:rPr kumimoji="0" lang="fr-FR" sz="4000" b="1" i="0" u="none" strike="noStrike" kern="1200" cap="none" spc="0" normalizeH="0" baseline="0" noProof="0" dirty="0">
                <a:ln>
                  <a:noFill/>
                </a:ln>
                <a:solidFill>
                  <a:schemeClr val="accent6">
                    <a:lumMod val="75000"/>
                  </a:schemeClr>
                </a:solidFill>
                <a:effectLst/>
                <a:uLnTx/>
                <a:uFillTx/>
                <a:latin typeface="+mj-lt"/>
                <a:ea typeface="+mj-ea"/>
                <a:cs typeface="+mj-cs"/>
              </a:rPr>
              <a:t/>
            </a:r>
            <a:br>
              <a:rPr kumimoji="0" lang="fr-FR" sz="4000" b="1" i="0" u="none" strike="noStrike" kern="1200" cap="none" spc="0" normalizeH="0" baseline="0" noProof="0" dirty="0">
                <a:ln>
                  <a:noFill/>
                </a:ln>
                <a:solidFill>
                  <a:schemeClr val="accent6">
                    <a:lumMod val="75000"/>
                  </a:schemeClr>
                </a:solidFill>
                <a:effectLst/>
                <a:uLnTx/>
                <a:uFillTx/>
                <a:latin typeface="+mj-lt"/>
                <a:ea typeface="+mj-ea"/>
                <a:cs typeface="+mj-cs"/>
              </a:rPr>
            </a:br>
            <a:r>
              <a:rPr kumimoji="0" lang="fr-FR" sz="4000" b="1" i="0" u="none" strike="noStrike" kern="1200" cap="none" spc="0" normalizeH="0" baseline="0" noProof="0" dirty="0">
                <a:ln>
                  <a:noFill/>
                </a:ln>
                <a:solidFill>
                  <a:srgbClr val="0070C0"/>
                </a:solidFill>
                <a:effectLst/>
                <a:uLnTx/>
                <a:uFillTx/>
                <a:latin typeface="+mj-lt"/>
                <a:ea typeface="+mj-ea"/>
                <a:cs typeface="+mj-cs"/>
              </a:rPr>
              <a:t>Objectif : </a:t>
            </a:r>
            <a:r>
              <a:rPr kumimoji="0" lang="fr-FR" sz="4000" b="1" i="0" u="none" strike="noStrike" kern="1200" cap="none" spc="0" normalizeH="0" baseline="0" noProof="0" dirty="0" smtClean="0">
                <a:ln>
                  <a:noFill/>
                </a:ln>
                <a:solidFill>
                  <a:srgbClr val="0070C0"/>
                </a:solidFill>
                <a:effectLst/>
                <a:uLnTx/>
                <a:uFillTx/>
                <a:latin typeface="+mj-lt"/>
                <a:ea typeface="+mj-ea"/>
                <a:cs typeface="+mj-cs"/>
              </a:rPr>
              <a:t>281k</a:t>
            </a:r>
            <a:r>
              <a:rPr kumimoji="0" lang="fr-FR" sz="4000" b="1" i="0" u="none" strike="noStrike" kern="1200" cap="none" spc="0" normalizeH="0" baseline="0" noProof="0" dirty="0">
                <a:ln>
                  <a:noFill/>
                </a:ln>
                <a:solidFill>
                  <a:srgbClr val="0070C0"/>
                </a:solidFill>
                <a:effectLst/>
                <a:uLnTx/>
                <a:uFillTx/>
                <a:latin typeface="+mj-lt"/>
                <a:ea typeface="+mj-ea"/>
                <a:cs typeface="+mj-cs"/>
              </a:rPr>
              <a:t>€</a:t>
            </a:r>
            <a:r>
              <a:rPr kumimoji="0" lang="fr-FR" sz="4000" b="1" i="0" u="none" strike="noStrike" kern="1200" cap="none" spc="0" normalizeH="0" noProof="0" dirty="0">
                <a:ln>
                  <a:noFill/>
                </a:ln>
                <a:solidFill>
                  <a:srgbClr val="0070C0"/>
                </a:solidFill>
                <a:effectLst/>
                <a:uLnTx/>
                <a:uFillTx/>
                <a:latin typeface="+mj-lt"/>
                <a:ea typeface="+mj-ea"/>
                <a:cs typeface="+mj-cs"/>
              </a:rPr>
              <a:t> d’investissements</a:t>
            </a:r>
            <a:endParaRPr kumimoji="0" lang="fr-FR" sz="4000" b="1" i="0" u="none" strike="noStrike" kern="1200" cap="none" spc="0" normalizeH="0" baseline="0" noProof="0" dirty="0">
              <a:ln>
                <a:noFill/>
              </a:ln>
              <a:solidFill>
                <a:srgbClr val="0070C0"/>
              </a:solidFill>
              <a:effectLst/>
              <a:uLnTx/>
              <a:uFillTx/>
              <a:latin typeface="+mj-lt"/>
              <a:ea typeface="+mj-ea"/>
              <a:cs typeface="+mj-cs"/>
            </a:endParaRPr>
          </a:p>
        </p:txBody>
      </p:sp>
      <p:graphicFrame>
        <p:nvGraphicFramePr>
          <p:cNvPr id="2050" name="Object 2"/>
          <p:cNvGraphicFramePr>
            <a:graphicFrameLocks noChangeAspect="1"/>
          </p:cNvGraphicFramePr>
          <p:nvPr>
            <p:extLst>
              <p:ext uri="{D42A27DB-BD31-4B8C-83A1-F6EECF244321}">
                <p14:modId xmlns:p14="http://schemas.microsoft.com/office/powerpoint/2010/main" val="547010836"/>
              </p:ext>
            </p:extLst>
          </p:nvPr>
        </p:nvGraphicFramePr>
        <p:xfrm>
          <a:off x="827584" y="1772816"/>
          <a:ext cx="7224803" cy="2016224"/>
        </p:xfrm>
        <a:graphic>
          <a:graphicData uri="http://schemas.openxmlformats.org/presentationml/2006/ole">
            <mc:AlternateContent xmlns:mc="http://schemas.openxmlformats.org/markup-compatibility/2006">
              <mc:Choice xmlns:v="urn:schemas-microsoft-com:vml" Requires="v">
                <p:oleObj spid="_x0000_s133126" name="Worksheet" r:id="rId3" imgW="4914799" imgH="1371600" progId="Excel.Sheet.8">
                  <p:link updateAutomatic="1"/>
                </p:oleObj>
              </mc:Choice>
              <mc:Fallback>
                <p:oleObj name="Worksheet" r:id="rId3" imgW="4914799" imgH="1371600" progId="Excel.Sheet.8">
                  <p:link updateAutomatic="1"/>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1772816"/>
                        <a:ext cx="7224803"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51" name="Object 3"/>
          <p:cNvGraphicFramePr>
            <a:graphicFrameLocks noChangeAspect="1"/>
          </p:cNvGraphicFramePr>
          <p:nvPr>
            <p:extLst>
              <p:ext uri="{D42A27DB-BD31-4B8C-83A1-F6EECF244321}">
                <p14:modId xmlns:p14="http://schemas.microsoft.com/office/powerpoint/2010/main" val="4013072787"/>
              </p:ext>
            </p:extLst>
          </p:nvPr>
        </p:nvGraphicFramePr>
        <p:xfrm>
          <a:off x="899592" y="4322820"/>
          <a:ext cx="7128792" cy="2058508"/>
        </p:xfrm>
        <a:graphic>
          <a:graphicData uri="http://schemas.openxmlformats.org/presentationml/2006/ole">
            <mc:AlternateContent xmlns:mc="http://schemas.openxmlformats.org/markup-compatibility/2006">
              <mc:Choice xmlns:v="urn:schemas-microsoft-com:vml" Requires="v">
                <p:oleObj spid="_x0000_s133127" name="Worksheet" r:id="rId5" imgW="4914799" imgH="1419120" progId="Excel.Sheet.8">
                  <p:link updateAutomatic="1"/>
                </p:oleObj>
              </mc:Choice>
              <mc:Fallback>
                <p:oleObj name="Worksheet" r:id="rId5" imgW="4914799" imgH="1419120" progId="Excel.Sheet.8">
                  <p:link updateAutomatic="1"/>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592" y="4322820"/>
                        <a:ext cx="7128792" cy="2058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EDFD5D7C-5533-4C87-9B74-805BA35A39D4}" type="slidenum">
              <a:rPr lang="fr-FR" smtClean="0"/>
              <a:pPr/>
              <a:t>65</a:t>
            </a:fld>
            <a:endParaRPr lang="fr-FR" dirty="0"/>
          </a:p>
        </p:txBody>
      </p:sp>
      <p:pic>
        <p:nvPicPr>
          <p:cNvPr id="6" name="Image 5" descr="logo Hautmont 2025 OK.jpg"/>
          <p:cNvPicPr>
            <a:picLocks noChangeAspect="1"/>
          </p:cNvPicPr>
          <p:nvPr/>
        </p:nvPicPr>
        <p:blipFill>
          <a:blip r:embed="rId2" cstate="print"/>
          <a:stretch>
            <a:fillRect/>
          </a:stretch>
        </p:blipFill>
        <p:spPr>
          <a:xfrm>
            <a:off x="5580112" y="4293096"/>
            <a:ext cx="2968752" cy="2389632"/>
          </a:xfrm>
          <a:prstGeom prst="rect">
            <a:avLst/>
          </a:prstGeom>
        </p:spPr>
      </p:pic>
      <p:sp>
        <p:nvSpPr>
          <p:cNvPr id="7" name="Titre 1"/>
          <p:cNvSpPr txBox="1">
            <a:spLocks/>
          </p:cNvSpPr>
          <p:nvPr/>
        </p:nvSpPr>
        <p:spPr>
          <a:xfrm>
            <a:off x="0" y="2708920"/>
            <a:ext cx="4572000" cy="1143000"/>
          </a:xfrm>
          <a:prstGeom prst="rect">
            <a:avLst/>
          </a:prstGeom>
          <a:solidFill>
            <a:schemeClr val="accent5">
              <a:lumMod val="75000"/>
            </a:schemeClr>
          </a:solidFill>
        </p:spPr>
        <p:txBody>
          <a:bodyPr vert="horz" lIns="91440" tIns="45720" rIns="91440" bIns="45720" rtlCol="0" anchor="ctr">
            <a:normAutofit fontScale="9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Rapport du Commissaire</a:t>
            </a:r>
            <a:r>
              <a:rPr kumimoji="0" lang="fr-FR" sz="4400" b="1" i="0" u="none" strike="noStrike" kern="1200" cap="none" spc="0" normalizeH="0" noProof="0" dirty="0" smtClean="0">
                <a:ln>
                  <a:noFill/>
                </a:ln>
                <a:solidFill>
                  <a:schemeClr val="bg1"/>
                </a:solidFill>
                <a:effectLst/>
                <a:uLnTx/>
                <a:uFillTx/>
                <a:latin typeface="Bradley Hand ITC TT" pitchFamily="2" charset="0"/>
                <a:ea typeface="+mj-ea"/>
                <a:cs typeface="+mj-cs"/>
              </a:rPr>
              <a:t> aux comptes</a:t>
            </a:r>
            <a:endParaRPr kumimoji="0" lang="fr-FR" sz="4400" b="0" i="0" u="none" strike="noStrike" kern="1200" cap="none" spc="0" normalizeH="0" baseline="0" noProof="0" dirty="0">
              <a:ln>
                <a:noFill/>
              </a:ln>
              <a:solidFill>
                <a:schemeClr val="bg1"/>
              </a:solidFill>
              <a:effectLst/>
              <a:uLnTx/>
              <a:uFillTx/>
              <a:latin typeface="Bradley Hand ITC TT" pitchFamily="2" charset="0"/>
              <a:ea typeface="+mj-ea"/>
              <a:cs typeface="+mj-cs"/>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EDFD5D7C-5533-4C87-9B74-805BA35A39D4}" type="slidenum">
              <a:rPr lang="fr-FR" smtClean="0"/>
              <a:pPr/>
              <a:t>66</a:t>
            </a:fld>
            <a:endParaRPr lang="fr-FR" dirty="0"/>
          </a:p>
        </p:txBody>
      </p:sp>
      <p:pic>
        <p:nvPicPr>
          <p:cNvPr id="6" name="Image 5" descr="logo Hautmont 2025 OK.jpg"/>
          <p:cNvPicPr>
            <a:picLocks noChangeAspect="1"/>
          </p:cNvPicPr>
          <p:nvPr/>
        </p:nvPicPr>
        <p:blipFill>
          <a:blip r:embed="rId2" cstate="print"/>
          <a:stretch>
            <a:fillRect/>
          </a:stretch>
        </p:blipFill>
        <p:spPr>
          <a:xfrm>
            <a:off x="5364088" y="4293096"/>
            <a:ext cx="2968752" cy="2389632"/>
          </a:xfrm>
          <a:prstGeom prst="rect">
            <a:avLst/>
          </a:prstGeom>
        </p:spPr>
      </p:pic>
      <p:sp>
        <p:nvSpPr>
          <p:cNvPr id="7" name="Titre 1"/>
          <p:cNvSpPr txBox="1">
            <a:spLocks/>
          </p:cNvSpPr>
          <p:nvPr/>
        </p:nvSpPr>
        <p:spPr>
          <a:xfrm>
            <a:off x="0" y="2708920"/>
            <a:ext cx="4572000" cy="1143000"/>
          </a:xfrm>
          <a:prstGeom prst="rect">
            <a:avLst/>
          </a:prstGeom>
          <a:solidFill>
            <a:schemeClr val="accent5">
              <a:lumMod val="75000"/>
            </a:schemeClr>
          </a:solidFill>
        </p:spPr>
        <p:txBody>
          <a:bodyPr vert="horz" lIns="91440" tIns="45720" rIns="91440" bIns="45720" rtlCol="0" anchor="ctr">
            <a:noAutofit/>
          </a:bodyPr>
          <a:lstStyle/>
          <a:p>
            <a:pPr algn="ctr">
              <a:spcBef>
                <a:spcPts val="0"/>
              </a:spcBef>
            </a:pPr>
            <a:r>
              <a:rPr lang="fr-FR" sz="2400" b="1" dirty="0" smtClean="0">
                <a:solidFill>
                  <a:schemeClr val="bg1"/>
                </a:solidFill>
                <a:latin typeface="Bradley Hand ITC TT" pitchFamily="2" charset="0"/>
                <a:ea typeface="+mj-ea"/>
                <a:cs typeface="+mj-cs"/>
              </a:rPr>
              <a:t>RENOUVELLEMENT DE LA COMPOSITION DU CONSEIL D’ADMINISTRATION</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EDFD5D7C-5533-4C87-9B74-805BA35A39D4}" type="slidenum">
              <a:rPr lang="fr-FR" smtClean="0"/>
              <a:pPr/>
              <a:t>67</a:t>
            </a:fld>
            <a:endParaRPr lang="fr-FR" dirty="0"/>
          </a:p>
        </p:txBody>
      </p:sp>
      <p:pic>
        <p:nvPicPr>
          <p:cNvPr id="6" name="Image 5" descr="logo Hautmont 2025 OK.jpg"/>
          <p:cNvPicPr>
            <a:picLocks noChangeAspect="1"/>
          </p:cNvPicPr>
          <p:nvPr/>
        </p:nvPicPr>
        <p:blipFill>
          <a:blip r:embed="rId2" cstate="print"/>
          <a:stretch>
            <a:fillRect/>
          </a:stretch>
        </p:blipFill>
        <p:spPr>
          <a:xfrm>
            <a:off x="5580112" y="4293096"/>
            <a:ext cx="2968752" cy="2389632"/>
          </a:xfrm>
          <a:prstGeom prst="rect">
            <a:avLst/>
          </a:prstGeom>
        </p:spPr>
      </p:pic>
      <p:sp>
        <p:nvSpPr>
          <p:cNvPr id="8" name="Titre 1"/>
          <p:cNvSpPr txBox="1">
            <a:spLocks/>
          </p:cNvSpPr>
          <p:nvPr/>
        </p:nvSpPr>
        <p:spPr>
          <a:xfrm>
            <a:off x="0" y="2708920"/>
            <a:ext cx="4572000" cy="1143000"/>
          </a:xfrm>
          <a:prstGeom prst="rect">
            <a:avLst/>
          </a:prstGeom>
          <a:solidFill>
            <a:schemeClr val="accent5">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Questions diverses</a:t>
            </a:r>
            <a:endParaRPr kumimoji="0" lang="fr-FR" sz="4400" b="0" i="0" u="none" strike="noStrike" kern="1200" cap="none" spc="0" normalizeH="0" baseline="0" noProof="0" dirty="0">
              <a:ln>
                <a:noFill/>
              </a:ln>
              <a:solidFill>
                <a:schemeClr val="bg1"/>
              </a:solidFill>
              <a:effectLst/>
              <a:uLnTx/>
              <a:uFillTx/>
              <a:latin typeface="Bradley Hand ITC TT" pitchFamily="2" charset="0"/>
              <a:ea typeface="+mj-ea"/>
              <a:cs typeface="+mj-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 xmlns:a16="http://schemas.microsoft.com/office/drawing/2014/main" id="{DBBD122A-423D-449A-A17E-821E454F9B3D}"/>
              </a:ext>
            </a:extLst>
          </p:cNvPr>
          <p:cNvSpPr>
            <a:spLocks noGrp="1"/>
          </p:cNvSpPr>
          <p:nvPr>
            <p:ph type="sldNum" sz="quarter" idx="12"/>
          </p:nvPr>
        </p:nvSpPr>
        <p:spPr/>
        <p:txBody>
          <a:bodyPr/>
          <a:lstStyle/>
          <a:p>
            <a:fld id="{EDFD5D7C-5533-4C87-9B74-805BA35A39D4}" type="slidenum">
              <a:rPr lang="fr-FR" smtClean="0"/>
              <a:pPr/>
              <a:t>68</a:t>
            </a:fld>
            <a:endParaRPr lang="fr-FR"/>
          </a:p>
        </p:txBody>
      </p:sp>
      <p:pic>
        <p:nvPicPr>
          <p:cNvPr id="4" name="Image 3" descr="logo Hautmont 2025 OK.jpg"/>
          <p:cNvPicPr>
            <a:picLocks noChangeAspect="1"/>
          </p:cNvPicPr>
          <p:nvPr/>
        </p:nvPicPr>
        <p:blipFill>
          <a:blip r:embed="rId3" cstate="print"/>
          <a:stretch>
            <a:fillRect/>
          </a:stretch>
        </p:blipFill>
        <p:spPr>
          <a:xfrm>
            <a:off x="5580112" y="4293096"/>
            <a:ext cx="2968752" cy="2389632"/>
          </a:xfrm>
          <a:prstGeom prst="rect">
            <a:avLst/>
          </a:prstGeom>
        </p:spPr>
      </p:pic>
      <p:sp>
        <p:nvSpPr>
          <p:cNvPr id="6" name="Titre 1"/>
          <p:cNvSpPr txBox="1">
            <a:spLocks/>
          </p:cNvSpPr>
          <p:nvPr/>
        </p:nvSpPr>
        <p:spPr>
          <a:xfrm>
            <a:off x="0" y="2708920"/>
            <a:ext cx="4572000" cy="1143000"/>
          </a:xfrm>
          <a:prstGeom prst="rect">
            <a:avLst/>
          </a:prstGeom>
          <a:solidFill>
            <a:schemeClr val="accent5">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Résolutions</a:t>
            </a:r>
            <a:endParaRPr kumimoji="0" lang="fr-FR" sz="4400" b="0" i="0" u="none" strike="noStrike" kern="1200" cap="none" spc="0" normalizeH="0" baseline="0" noProof="0" dirty="0">
              <a:ln>
                <a:noFill/>
              </a:ln>
              <a:solidFill>
                <a:schemeClr val="bg1"/>
              </a:solidFill>
              <a:effectLst/>
              <a:uLnTx/>
              <a:uFillTx/>
              <a:latin typeface="Bradley Hand ITC TT" pitchFamily="2" charset="0"/>
              <a:ea typeface="+mj-ea"/>
              <a:cs typeface="+mj-cs"/>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274638"/>
            <a:ext cx="9144000" cy="1143000"/>
          </a:xfrm>
          <a:solidFill>
            <a:srgbClr val="006699"/>
          </a:solidFill>
        </p:spPr>
        <p:txBody>
          <a:bodyPr>
            <a:normAutofit/>
          </a:bodyPr>
          <a:lstStyle/>
          <a:p>
            <a:pPr>
              <a:defRPr/>
            </a:pPr>
            <a:r>
              <a:rPr lang="fr-FR" b="1" dirty="0">
                <a:solidFill>
                  <a:schemeClr val="bg1"/>
                </a:solidFill>
                <a:latin typeface="Bradley Hand ITC TT" pitchFamily="2" charset="0"/>
              </a:rPr>
              <a:t>1ère résolution</a:t>
            </a:r>
          </a:p>
        </p:txBody>
      </p:sp>
      <p:sp>
        <p:nvSpPr>
          <p:cNvPr id="14339" name="Espace réservé du contenu 2"/>
          <p:cNvSpPr>
            <a:spLocks noGrp="1"/>
          </p:cNvSpPr>
          <p:nvPr>
            <p:ph idx="1"/>
          </p:nvPr>
        </p:nvSpPr>
        <p:spPr>
          <a:xfrm>
            <a:off x="301626" y="1527175"/>
            <a:ext cx="8504239" cy="4572000"/>
          </a:xfrm>
        </p:spPr>
        <p:txBody>
          <a:bodyPr/>
          <a:lstStyle/>
          <a:p>
            <a:pPr algn="just"/>
            <a:endParaRPr lang="fr-FR" altLang="fr-FR" b="1" dirty="0" smtClean="0">
              <a:solidFill>
                <a:schemeClr val="tx2"/>
              </a:solidFill>
            </a:endParaRPr>
          </a:p>
          <a:p>
            <a:pPr algn="just"/>
            <a:r>
              <a:rPr lang="fr-FR" altLang="fr-FR" b="1" dirty="0" smtClean="0">
                <a:solidFill>
                  <a:schemeClr val="tx2"/>
                </a:solidFill>
              </a:rPr>
              <a:t>L’Assemblée </a:t>
            </a:r>
            <a:r>
              <a:rPr lang="fr-FR" altLang="fr-FR" b="1" dirty="0">
                <a:solidFill>
                  <a:schemeClr val="tx2"/>
                </a:solidFill>
              </a:rPr>
              <a:t>Générale Ordinaire, après avoir entendu le rapport moral du président et le rapport d’activité de la directrice, approuve ces rapports</a:t>
            </a:r>
            <a:endParaRPr lang="fr-FR" altLang="fr-FR" dirty="0"/>
          </a:p>
          <a:p>
            <a:endParaRPr lang="fr-FR" altLang="fr-FR" dirty="0"/>
          </a:p>
        </p:txBody>
      </p:sp>
      <p:sp>
        <p:nvSpPr>
          <p:cNvPr id="3" name="Espace réservé du numéro de diapositive 2">
            <a:extLst>
              <a:ext uri="{FF2B5EF4-FFF2-40B4-BE49-F238E27FC236}">
                <a16:creationId xmlns:a16="http://schemas.microsoft.com/office/drawing/2014/main" xmlns="" id="{29CDAF5B-93E5-49F9-BBAE-6D557AD14709}"/>
              </a:ext>
            </a:extLst>
          </p:cNvPr>
          <p:cNvSpPr>
            <a:spLocks noGrp="1"/>
          </p:cNvSpPr>
          <p:nvPr>
            <p:ph type="sldNum" sz="quarter" idx="12"/>
          </p:nvPr>
        </p:nvSpPr>
        <p:spPr/>
        <p:txBody>
          <a:bodyPr/>
          <a:lstStyle/>
          <a:p>
            <a:fld id="{EDFD5D7C-5533-4C87-9B74-805BA35A39D4}" type="slidenum">
              <a:rPr lang="fr-FR" smtClean="0"/>
              <a:pPr/>
              <a:t>69</a:t>
            </a:fld>
            <a:endParaRPr lang="fr-F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 xmlns:a16="http://schemas.microsoft.com/office/drawing/2014/main" id="{9B62D947-BF03-4AFE-8AA2-4F05E370CC53}"/>
              </a:ext>
            </a:extLst>
          </p:cNvPr>
          <p:cNvSpPr>
            <a:spLocks noGrp="1"/>
          </p:cNvSpPr>
          <p:nvPr>
            <p:ph type="title"/>
          </p:nvPr>
        </p:nvSpPr>
        <p:spPr>
          <a:xfrm>
            <a:off x="0" y="260648"/>
            <a:ext cx="9144000" cy="1143000"/>
          </a:xfrm>
          <a:solidFill>
            <a:srgbClr val="006699"/>
          </a:solidFill>
        </p:spPr>
        <p:txBody>
          <a:bodyPr>
            <a:normAutofit/>
          </a:bodyPr>
          <a:lstStyle/>
          <a:p>
            <a:pPr lvl="0"/>
            <a:r>
              <a:rPr lang="fr-FR" b="1" dirty="0" smtClean="0">
                <a:solidFill>
                  <a:schemeClr val="bg1"/>
                </a:solidFill>
                <a:latin typeface="Bradley Hand ITC TT" pitchFamily="2" charset="0"/>
              </a:rPr>
              <a:t>PRIONS </a:t>
            </a:r>
            <a:endParaRPr lang="fr-FR" dirty="0">
              <a:solidFill>
                <a:schemeClr val="accent6">
                  <a:lumMod val="75000"/>
                </a:schemeClr>
              </a:solidFill>
            </a:endParaRPr>
          </a:p>
        </p:txBody>
      </p:sp>
      <p:sp>
        <p:nvSpPr>
          <p:cNvPr id="7" name="Espace réservé du contenu 6"/>
          <p:cNvSpPr>
            <a:spLocks noGrp="1"/>
          </p:cNvSpPr>
          <p:nvPr>
            <p:ph idx="1"/>
          </p:nvPr>
        </p:nvSpPr>
        <p:spPr>
          <a:xfrm>
            <a:off x="179512" y="1628800"/>
            <a:ext cx="8928992" cy="4968552"/>
          </a:xfrm>
        </p:spPr>
        <p:txBody>
          <a:bodyPr numCol="2">
            <a:noAutofit/>
          </a:bodyPr>
          <a:lstStyle/>
          <a:p>
            <a:pPr>
              <a:buNone/>
            </a:pPr>
            <a:r>
              <a:rPr lang="fr-FR" sz="2000" b="1" dirty="0" smtClean="0">
                <a:solidFill>
                  <a:srgbClr val="006699"/>
                </a:solidFill>
              </a:rPr>
              <a:t>	</a:t>
            </a:r>
            <a:endParaRPr lang="fr-FR" sz="2300" dirty="0">
              <a:solidFill>
                <a:srgbClr val="006699"/>
              </a:solidFill>
            </a:endParaRPr>
          </a:p>
        </p:txBody>
      </p:sp>
      <p:sp>
        <p:nvSpPr>
          <p:cNvPr id="4" name="Espace réservé du numéro de diapositive 3"/>
          <p:cNvSpPr>
            <a:spLocks noGrp="1"/>
          </p:cNvSpPr>
          <p:nvPr>
            <p:ph type="sldNum" sz="quarter" idx="12"/>
          </p:nvPr>
        </p:nvSpPr>
        <p:spPr/>
        <p:txBody>
          <a:bodyPr/>
          <a:lstStyle/>
          <a:p>
            <a:fld id="{EDFD5D7C-5533-4C87-9B74-805BA35A39D4}" type="slidenum">
              <a:rPr lang="fr-FR" smtClean="0"/>
              <a:pPr/>
              <a:t>7</a:t>
            </a:fld>
            <a:endParaRPr lang="fr-FR"/>
          </a:p>
        </p:txBody>
      </p:sp>
      <p:sp>
        <p:nvSpPr>
          <p:cNvPr id="8" name="Espace réservé du contenu 2"/>
          <p:cNvSpPr txBox="1">
            <a:spLocks/>
          </p:cNvSpPr>
          <p:nvPr/>
        </p:nvSpPr>
        <p:spPr>
          <a:xfrm>
            <a:off x="457200" y="1412776"/>
            <a:ext cx="8229600" cy="4968552"/>
          </a:xfrm>
          <a:prstGeom prst="rect">
            <a:avLst/>
          </a:prstGeom>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1" i="1" u="none" strike="noStrike" kern="1200" cap="none" spc="0" normalizeH="0" baseline="0" noProof="0" smtClean="0">
                <a:ln>
                  <a:noFill/>
                </a:ln>
                <a:solidFill>
                  <a:schemeClr val="tx2"/>
                </a:solidFill>
                <a:effectLst/>
                <a:uLnTx/>
                <a:uFillTx/>
                <a:latin typeface="+mn-lt"/>
                <a:ea typeface="+mn-ea"/>
                <a:cs typeface="+mn-cs"/>
              </a:rPr>
              <a:t>	</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Les pauvres et la terre implorent :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1" i="1" u="none" strike="noStrike" kern="1200" cap="none" spc="0" normalizeH="0" baseline="0" noProof="0" smtClean="0">
                <a:ln>
                  <a:noFill/>
                </a:ln>
                <a:solidFill>
                  <a:schemeClr val="tx2"/>
                </a:solidFill>
                <a:effectLst/>
                <a:uLnTx/>
                <a:uFillTx/>
                <a:latin typeface="+mn-lt"/>
                <a:ea typeface="+mn-ea"/>
                <a:cs typeface="+mn-cs"/>
              </a:rPr>
              <a:t>	Seigneur, saisis-nous</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par ta puissance et ta lumière</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pour protéger toute vie,</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pour préparer un avenir meilleur,</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pour que vienne</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ton Règne de justice, de paix, d’amour et de beauté.</a:t>
            </a:r>
            <a:br>
              <a:rPr kumimoji="0" lang="fr-FR" sz="2400" b="1" i="1" u="none" strike="noStrike" kern="1200" cap="none" spc="0" normalizeH="0" baseline="0" noProof="0" smtClean="0">
                <a:ln>
                  <a:noFill/>
                </a:ln>
                <a:solidFill>
                  <a:schemeClr val="tx2"/>
                </a:solidFill>
                <a:effectLst/>
                <a:uLnTx/>
                <a:uFillTx/>
                <a:latin typeface="+mn-lt"/>
                <a:ea typeface="+mn-ea"/>
                <a:cs typeface="+mn-cs"/>
              </a:rPr>
            </a:br>
            <a:r>
              <a:rPr kumimoji="0" lang="fr-FR" sz="2400" b="1" i="1" u="none" strike="noStrike" kern="1200" cap="none" spc="0" normalizeH="0" baseline="0" noProof="0" smtClean="0">
                <a:ln>
                  <a:noFill/>
                </a:ln>
                <a:solidFill>
                  <a:schemeClr val="tx2"/>
                </a:solidFill>
                <a:effectLst/>
                <a:uLnTx/>
                <a:uFillTx/>
                <a:latin typeface="+mn-lt"/>
                <a:ea typeface="+mn-ea"/>
                <a:cs typeface="+mn-cs"/>
              </a:rPr>
              <a:t>Loué sois-tu.</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fr-FR" sz="2400" b="1" i="1" u="none" strike="noStrike" kern="1200" cap="none" spc="0" normalizeH="0" baseline="0" noProof="0" smtClean="0">
                <a:ln>
                  <a:noFill/>
                </a:ln>
                <a:solidFill>
                  <a:schemeClr val="tx2"/>
                </a:solidFill>
                <a:effectLst/>
                <a:uLnTx/>
                <a:uFillTx/>
                <a:latin typeface="+mn-lt"/>
                <a:ea typeface="+mn-ea"/>
                <a:cs typeface="+mn-cs"/>
              </a:rPr>
              <a:t>							Amen.</a:t>
            </a:r>
            <a:endParaRPr kumimoji="0" lang="fr-FR" sz="2400" b="1" i="1" u="none" strike="noStrike" kern="1200" cap="none" spc="0" normalizeH="0" baseline="0" noProof="0" dirty="0" smtClean="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FR" b="1" dirty="0">
                <a:solidFill>
                  <a:schemeClr val="accent6">
                    <a:lumMod val="75000"/>
                  </a:schemeClr>
                </a:solidFill>
              </a:rPr>
              <a:t>2ème résolution</a:t>
            </a:r>
          </a:p>
        </p:txBody>
      </p:sp>
      <p:sp>
        <p:nvSpPr>
          <p:cNvPr id="15363" name="Espace réservé du contenu 2"/>
          <p:cNvSpPr>
            <a:spLocks noGrp="1"/>
          </p:cNvSpPr>
          <p:nvPr>
            <p:ph idx="1"/>
          </p:nvPr>
        </p:nvSpPr>
        <p:spPr>
          <a:xfrm>
            <a:off x="301626" y="1527175"/>
            <a:ext cx="8504239" cy="4572000"/>
          </a:xfrm>
        </p:spPr>
        <p:txBody>
          <a:bodyPr/>
          <a:lstStyle/>
          <a:p>
            <a:pPr algn="just"/>
            <a:endParaRPr lang="fr-FR" altLang="fr-FR" b="1" dirty="0" smtClean="0">
              <a:solidFill>
                <a:schemeClr val="tx2"/>
              </a:solidFill>
            </a:endParaRPr>
          </a:p>
          <a:p>
            <a:pPr algn="just"/>
            <a:r>
              <a:rPr lang="fr-FR" altLang="fr-FR" b="1" dirty="0" smtClean="0">
                <a:solidFill>
                  <a:schemeClr val="tx2"/>
                </a:solidFill>
              </a:rPr>
              <a:t>L’Assemblée </a:t>
            </a:r>
            <a:r>
              <a:rPr lang="fr-FR" altLang="fr-FR" b="1" dirty="0">
                <a:solidFill>
                  <a:schemeClr val="tx2"/>
                </a:solidFill>
              </a:rPr>
              <a:t>Générale Ordinaire, après avoir entendu le rapport du trésorier et la lecture du rapport du commissaire aux comptes, approuve les comptes de l'exercice clos le 31 août </a:t>
            </a:r>
            <a:r>
              <a:rPr lang="fr-FR" altLang="fr-FR" b="1" dirty="0" smtClean="0">
                <a:solidFill>
                  <a:schemeClr val="tx2"/>
                </a:solidFill>
              </a:rPr>
              <a:t>2018 </a:t>
            </a:r>
            <a:r>
              <a:rPr lang="fr-FR" altLang="fr-FR" b="1" dirty="0">
                <a:solidFill>
                  <a:schemeClr val="tx2"/>
                </a:solidFill>
              </a:rPr>
              <a:t>et donne quitus aux administrateurs de leur gestion au cours de cet exercice.</a:t>
            </a:r>
          </a:p>
          <a:p>
            <a:pPr>
              <a:buNone/>
            </a:pPr>
            <a:endParaRPr lang="fr-FR" altLang="fr-FR" dirty="0"/>
          </a:p>
        </p:txBody>
      </p:sp>
      <p:sp>
        <p:nvSpPr>
          <p:cNvPr id="3" name="Espace réservé du numéro de diapositive 2">
            <a:extLst>
              <a:ext uri="{FF2B5EF4-FFF2-40B4-BE49-F238E27FC236}">
                <a16:creationId xmlns:a16="http://schemas.microsoft.com/office/drawing/2014/main" xmlns="" id="{62907BB8-7642-42FB-9079-872E2D76CA11}"/>
              </a:ext>
            </a:extLst>
          </p:cNvPr>
          <p:cNvSpPr>
            <a:spLocks noGrp="1"/>
          </p:cNvSpPr>
          <p:nvPr>
            <p:ph type="sldNum" sz="quarter" idx="12"/>
          </p:nvPr>
        </p:nvSpPr>
        <p:spPr/>
        <p:txBody>
          <a:bodyPr/>
          <a:lstStyle/>
          <a:p>
            <a:fld id="{EDFD5D7C-5533-4C87-9B74-805BA35A39D4}" type="slidenum">
              <a:rPr lang="fr-FR" smtClean="0"/>
              <a:pPr/>
              <a:t>70</a:t>
            </a:fld>
            <a:endParaRPr lang="fr-FR"/>
          </a:p>
        </p:txBody>
      </p:sp>
      <p:sp>
        <p:nvSpPr>
          <p:cNvPr id="5" name="Titre 1"/>
          <p:cNvSpPr txBox="1">
            <a:spLocks/>
          </p:cNvSpPr>
          <p:nvPr/>
        </p:nvSpPr>
        <p:spPr>
          <a:xfrm>
            <a:off x="0" y="274638"/>
            <a:ext cx="9144000" cy="1143000"/>
          </a:xfrm>
          <a:prstGeom prst="rect">
            <a:avLst/>
          </a:prstGeom>
          <a:solidFill>
            <a:srgbClr val="006699"/>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2</a:t>
            </a:r>
            <a:r>
              <a:rPr kumimoji="0" lang="fr-FR" sz="4400" b="1" i="0" u="none" strike="noStrike" kern="1200" cap="none" spc="0" normalizeH="0" baseline="30000" noProof="0" dirty="0" smtClean="0">
                <a:ln>
                  <a:noFill/>
                </a:ln>
                <a:solidFill>
                  <a:schemeClr val="bg1"/>
                </a:solidFill>
                <a:effectLst/>
                <a:uLnTx/>
                <a:uFillTx/>
                <a:latin typeface="Bradley Hand ITC TT" pitchFamily="2" charset="0"/>
                <a:ea typeface="+mj-ea"/>
                <a:cs typeface="+mj-cs"/>
              </a:rPr>
              <a:t>ème</a:t>
            </a: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 résolution</a:t>
            </a:r>
            <a:endParaRPr kumimoji="0" lang="fr-FR" sz="4400" b="1" i="0" u="none" strike="noStrike" kern="1200" cap="none" spc="0" normalizeH="0" baseline="0" noProof="0" dirty="0">
              <a:ln>
                <a:noFill/>
              </a:ln>
              <a:solidFill>
                <a:schemeClr val="bg1"/>
              </a:solidFill>
              <a:effectLst/>
              <a:uLnTx/>
              <a:uFillTx/>
              <a:latin typeface="Bradley Hand ITC TT" pitchFamily="2" charset="0"/>
              <a:ea typeface="+mj-ea"/>
              <a:cs typeface="+mj-cs"/>
            </a:endParaRPr>
          </a:p>
        </p:txBody>
      </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FR" b="1" dirty="0">
                <a:solidFill>
                  <a:schemeClr val="accent6">
                    <a:lumMod val="75000"/>
                  </a:schemeClr>
                </a:solidFill>
              </a:rPr>
              <a:t>3éme Résolution</a:t>
            </a:r>
          </a:p>
        </p:txBody>
      </p:sp>
      <p:sp>
        <p:nvSpPr>
          <p:cNvPr id="16387" name="Espace réservé du contenu 2"/>
          <p:cNvSpPr>
            <a:spLocks noGrp="1"/>
          </p:cNvSpPr>
          <p:nvPr>
            <p:ph idx="1"/>
          </p:nvPr>
        </p:nvSpPr>
        <p:spPr>
          <a:xfrm>
            <a:off x="301626" y="1527175"/>
            <a:ext cx="8504239" cy="4572000"/>
          </a:xfrm>
        </p:spPr>
        <p:txBody>
          <a:bodyPr>
            <a:normAutofit/>
          </a:bodyPr>
          <a:lstStyle/>
          <a:p>
            <a:pPr lvl="0" algn="just"/>
            <a:endParaRPr lang="fr-FR" altLang="fr-FR" b="1" dirty="0" smtClean="0">
              <a:solidFill>
                <a:schemeClr val="tx2"/>
              </a:solidFill>
            </a:endParaRPr>
          </a:p>
          <a:p>
            <a:pPr lvl="0" algn="just"/>
            <a:r>
              <a:rPr lang="fr-FR" altLang="fr-FR" b="1" dirty="0" smtClean="0">
                <a:solidFill>
                  <a:schemeClr val="tx2"/>
                </a:solidFill>
              </a:rPr>
              <a:t>L’Assemblée Générale Ordinaire, sur proposition du conseil d’administration, décide d’affecter le résultat excédentaire de 21 982€ au poste des fonds propres.</a:t>
            </a:r>
          </a:p>
          <a:p>
            <a:pPr algn="just"/>
            <a:endParaRPr lang="fr-FR" altLang="fr-FR" b="1" dirty="0">
              <a:solidFill>
                <a:srgbClr val="FF0000"/>
              </a:solidFill>
            </a:endParaRPr>
          </a:p>
        </p:txBody>
      </p:sp>
      <p:sp>
        <p:nvSpPr>
          <p:cNvPr id="3" name="Espace réservé du numéro de diapositive 2">
            <a:extLst>
              <a:ext uri="{FF2B5EF4-FFF2-40B4-BE49-F238E27FC236}">
                <a16:creationId xmlns:a16="http://schemas.microsoft.com/office/drawing/2014/main" xmlns="" id="{ADC89665-7027-4283-9D57-AEDC76F9F5CE}"/>
              </a:ext>
            </a:extLst>
          </p:cNvPr>
          <p:cNvSpPr>
            <a:spLocks noGrp="1"/>
          </p:cNvSpPr>
          <p:nvPr>
            <p:ph type="sldNum" sz="quarter" idx="12"/>
          </p:nvPr>
        </p:nvSpPr>
        <p:spPr/>
        <p:txBody>
          <a:bodyPr/>
          <a:lstStyle/>
          <a:p>
            <a:fld id="{EDFD5D7C-5533-4C87-9B74-805BA35A39D4}" type="slidenum">
              <a:rPr lang="fr-FR" smtClean="0"/>
              <a:pPr/>
              <a:t>71</a:t>
            </a:fld>
            <a:endParaRPr lang="fr-FR"/>
          </a:p>
        </p:txBody>
      </p:sp>
      <p:sp>
        <p:nvSpPr>
          <p:cNvPr id="5" name="Titre 1"/>
          <p:cNvSpPr txBox="1">
            <a:spLocks/>
          </p:cNvSpPr>
          <p:nvPr/>
        </p:nvSpPr>
        <p:spPr>
          <a:xfrm>
            <a:off x="0" y="274638"/>
            <a:ext cx="9144000" cy="1143000"/>
          </a:xfrm>
          <a:prstGeom prst="rect">
            <a:avLst/>
          </a:prstGeom>
          <a:solidFill>
            <a:srgbClr val="006699"/>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3</a:t>
            </a:r>
            <a:r>
              <a:rPr kumimoji="0" lang="fr-FR" sz="4400" b="1" i="0" u="none" strike="noStrike" kern="1200" cap="none" spc="0" normalizeH="0" baseline="30000" noProof="0" dirty="0" smtClean="0">
                <a:ln>
                  <a:noFill/>
                </a:ln>
                <a:solidFill>
                  <a:schemeClr val="bg1"/>
                </a:solidFill>
                <a:effectLst/>
                <a:uLnTx/>
                <a:uFillTx/>
                <a:latin typeface="Bradley Hand ITC TT" pitchFamily="2" charset="0"/>
                <a:ea typeface="+mj-ea"/>
                <a:cs typeface="+mj-cs"/>
              </a:rPr>
              <a:t>ème</a:t>
            </a: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 résolution</a:t>
            </a:r>
            <a:endParaRPr kumimoji="0" lang="fr-FR" sz="4400" b="1" i="0" u="none" strike="noStrike" kern="1200" cap="none" spc="0" normalizeH="0" baseline="0" noProof="0" dirty="0">
              <a:ln>
                <a:noFill/>
              </a:ln>
              <a:solidFill>
                <a:schemeClr val="bg1"/>
              </a:solidFill>
              <a:effectLst/>
              <a:uLnTx/>
              <a:uFillTx/>
              <a:latin typeface="Bradley Hand ITC TT" pitchFamily="2" charset="0"/>
              <a:ea typeface="+mj-ea"/>
              <a:cs typeface="+mj-cs"/>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FR" b="1" dirty="0">
                <a:solidFill>
                  <a:schemeClr val="accent6">
                    <a:lumMod val="75000"/>
                  </a:schemeClr>
                </a:solidFill>
              </a:rPr>
              <a:t>4ème résolution</a:t>
            </a:r>
          </a:p>
        </p:txBody>
      </p:sp>
      <p:sp>
        <p:nvSpPr>
          <p:cNvPr id="17411" name="Espace réservé du contenu 3"/>
          <p:cNvSpPr>
            <a:spLocks noGrp="1"/>
          </p:cNvSpPr>
          <p:nvPr>
            <p:ph idx="1"/>
          </p:nvPr>
        </p:nvSpPr>
        <p:spPr>
          <a:xfrm>
            <a:off x="301626" y="1527175"/>
            <a:ext cx="8504239" cy="4572000"/>
          </a:xfrm>
        </p:spPr>
        <p:txBody>
          <a:bodyPr/>
          <a:lstStyle/>
          <a:p>
            <a:pPr algn="just"/>
            <a:endParaRPr lang="fr-FR" altLang="fr-FR" b="1" dirty="0" smtClean="0">
              <a:solidFill>
                <a:schemeClr val="tx2"/>
              </a:solidFill>
            </a:endParaRPr>
          </a:p>
          <a:p>
            <a:pPr algn="just"/>
            <a:r>
              <a:rPr lang="fr-FR" altLang="fr-FR" b="1" dirty="0" smtClean="0">
                <a:solidFill>
                  <a:schemeClr val="tx2"/>
                </a:solidFill>
              </a:rPr>
              <a:t>L’Assemblée </a:t>
            </a:r>
            <a:r>
              <a:rPr lang="fr-FR" altLang="fr-FR" b="1" dirty="0">
                <a:solidFill>
                  <a:schemeClr val="tx2"/>
                </a:solidFill>
              </a:rPr>
              <a:t>Générale Ordinaire, après avoir entendu la lecture du rapport spécial du commissaire aux comptes sur les conventions réglementées, approuve les termes de ce rapport, lequel ne mentionne l’existence d’aucune convention réglementée.</a:t>
            </a:r>
          </a:p>
          <a:p>
            <a:pPr algn="just"/>
            <a:endParaRPr lang="fr-FR" altLang="fr-FR" dirty="0"/>
          </a:p>
        </p:txBody>
      </p:sp>
      <p:sp>
        <p:nvSpPr>
          <p:cNvPr id="3" name="Espace réservé du numéro de diapositive 2">
            <a:extLst>
              <a:ext uri="{FF2B5EF4-FFF2-40B4-BE49-F238E27FC236}">
                <a16:creationId xmlns:a16="http://schemas.microsoft.com/office/drawing/2014/main" xmlns="" id="{37AB3720-1F96-4117-B32D-28DFDFB51F16}"/>
              </a:ext>
            </a:extLst>
          </p:cNvPr>
          <p:cNvSpPr>
            <a:spLocks noGrp="1"/>
          </p:cNvSpPr>
          <p:nvPr>
            <p:ph type="sldNum" sz="quarter" idx="12"/>
          </p:nvPr>
        </p:nvSpPr>
        <p:spPr/>
        <p:txBody>
          <a:bodyPr/>
          <a:lstStyle/>
          <a:p>
            <a:fld id="{EDFD5D7C-5533-4C87-9B74-805BA35A39D4}" type="slidenum">
              <a:rPr lang="fr-FR" smtClean="0"/>
              <a:pPr/>
              <a:t>72</a:t>
            </a:fld>
            <a:endParaRPr lang="fr-FR"/>
          </a:p>
        </p:txBody>
      </p:sp>
      <p:sp>
        <p:nvSpPr>
          <p:cNvPr id="5" name="Titre 1"/>
          <p:cNvSpPr txBox="1">
            <a:spLocks/>
          </p:cNvSpPr>
          <p:nvPr/>
        </p:nvSpPr>
        <p:spPr>
          <a:xfrm>
            <a:off x="0" y="274638"/>
            <a:ext cx="9144000" cy="1143000"/>
          </a:xfrm>
          <a:prstGeom prst="rect">
            <a:avLst/>
          </a:prstGeom>
          <a:solidFill>
            <a:srgbClr val="006699"/>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4</a:t>
            </a:r>
            <a:r>
              <a:rPr kumimoji="0" lang="fr-FR" sz="4400" b="1" i="0" u="none" strike="noStrike" kern="1200" cap="none" spc="0" normalizeH="0" baseline="30000" noProof="0" dirty="0" smtClean="0">
                <a:ln>
                  <a:noFill/>
                </a:ln>
                <a:solidFill>
                  <a:schemeClr val="bg1"/>
                </a:solidFill>
                <a:effectLst/>
                <a:uLnTx/>
                <a:uFillTx/>
                <a:latin typeface="Bradley Hand ITC TT" pitchFamily="2" charset="0"/>
                <a:ea typeface="+mj-ea"/>
                <a:cs typeface="+mj-cs"/>
              </a:rPr>
              <a:t>ème</a:t>
            </a: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 résolution</a:t>
            </a:r>
            <a:endParaRPr kumimoji="0" lang="fr-FR" sz="4400" b="1" i="0" u="none" strike="noStrike" kern="1200" cap="none" spc="0" normalizeH="0" baseline="0" noProof="0" dirty="0">
              <a:ln>
                <a:noFill/>
              </a:ln>
              <a:solidFill>
                <a:schemeClr val="bg1"/>
              </a:solidFill>
              <a:effectLst/>
              <a:uLnTx/>
              <a:uFillTx/>
              <a:latin typeface="Bradley Hand ITC TT" pitchFamily="2" charset="0"/>
              <a:ea typeface="+mj-ea"/>
              <a:cs typeface="+mj-cs"/>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FR" b="1" dirty="0">
                <a:solidFill>
                  <a:schemeClr val="accent6">
                    <a:lumMod val="75000"/>
                  </a:schemeClr>
                </a:solidFill>
              </a:rPr>
              <a:t>5</a:t>
            </a:r>
            <a:r>
              <a:rPr lang="fr-FR" b="1" dirty="0" smtClean="0">
                <a:solidFill>
                  <a:schemeClr val="accent6">
                    <a:lumMod val="75000"/>
                  </a:schemeClr>
                </a:solidFill>
              </a:rPr>
              <a:t>ème </a:t>
            </a:r>
            <a:r>
              <a:rPr lang="fr-FR" b="1" dirty="0">
                <a:solidFill>
                  <a:schemeClr val="accent6">
                    <a:lumMod val="75000"/>
                  </a:schemeClr>
                </a:solidFill>
              </a:rPr>
              <a:t>résolution</a:t>
            </a:r>
          </a:p>
        </p:txBody>
      </p:sp>
      <p:sp>
        <p:nvSpPr>
          <p:cNvPr id="20483" name="Espace réservé du contenu 2"/>
          <p:cNvSpPr>
            <a:spLocks noGrp="1"/>
          </p:cNvSpPr>
          <p:nvPr>
            <p:ph idx="1"/>
          </p:nvPr>
        </p:nvSpPr>
        <p:spPr>
          <a:xfrm>
            <a:off x="301626" y="1527175"/>
            <a:ext cx="8504239" cy="4572000"/>
          </a:xfrm>
        </p:spPr>
        <p:txBody>
          <a:bodyPr/>
          <a:lstStyle/>
          <a:p>
            <a:pPr algn="just"/>
            <a:endParaRPr lang="fr-FR" altLang="fr-FR" b="1" dirty="0" smtClean="0">
              <a:solidFill>
                <a:schemeClr val="tx2"/>
              </a:solidFill>
            </a:endParaRPr>
          </a:p>
          <a:p>
            <a:pPr algn="just"/>
            <a:r>
              <a:rPr lang="fr-FR" altLang="fr-FR" b="1" dirty="0" smtClean="0">
                <a:solidFill>
                  <a:schemeClr val="tx2"/>
                </a:solidFill>
              </a:rPr>
              <a:t>L’Assemblée </a:t>
            </a:r>
            <a:r>
              <a:rPr lang="fr-FR" altLang="fr-FR" b="1" dirty="0">
                <a:solidFill>
                  <a:schemeClr val="tx2"/>
                </a:solidFill>
              </a:rPr>
              <a:t>Générale Ordinaire, après avoir pris connaissance des grandes lignes du budget </a:t>
            </a:r>
            <a:r>
              <a:rPr lang="fr-FR" altLang="fr-FR" b="1" dirty="0" smtClean="0">
                <a:solidFill>
                  <a:schemeClr val="tx2"/>
                </a:solidFill>
              </a:rPr>
              <a:t>2018-2019, </a:t>
            </a:r>
            <a:r>
              <a:rPr lang="fr-FR" altLang="fr-FR" b="1" dirty="0">
                <a:solidFill>
                  <a:schemeClr val="tx2"/>
                </a:solidFill>
              </a:rPr>
              <a:t>approuve ce budget prévisionnel. </a:t>
            </a:r>
          </a:p>
          <a:p>
            <a:endParaRPr lang="fr-FR" altLang="fr-FR" dirty="0"/>
          </a:p>
        </p:txBody>
      </p:sp>
      <p:sp>
        <p:nvSpPr>
          <p:cNvPr id="3" name="Espace réservé du numéro de diapositive 2">
            <a:extLst>
              <a:ext uri="{FF2B5EF4-FFF2-40B4-BE49-F238E27FC236}">
                <a16:creationId xmlns:a16="http://schemas.microsoft.com/office/drawing/2014/main" xmlns="" id="{17F0276B-F80A-4CD6-AFC2-551F7C901F0F}"/>
              </a:ext>
            </a:extLst>
          </p:cNvPr>
          <p:cNvSpPr>
            <a:spLocks noGrp="1"/>
          </p:cNvSpPr>
          <p:nvPr>
            <p:ph type="sldNum" sz="quarter" idx="12"/>
          </p:nvPr>
        </p:nvSpPr>
        <p:spPr/>
        <p:txBody>
          <a:bodyPr/>
          <a:lstStyle/>
          <a:p>
            <a:fld id="{EDFD5D7C-5533-4C87-9B74-805BA35A39D4}" type="slidenum">
              <a:rPr lang="fr-FR" smtClean="0"/>
              <a:pPr/>
              <a:t>73</a:t>
            </a:fld>
            <a:endParaRPr lang="fr-FR"/>
          </a:p>
        </p:txBody>
      </p:sp>
      <p:sp>
        <p:nvSpPr>
          <p:cNvPr id="5" name="Titre 1"/>
          <p:cNvSpPr txBox="1">
            <a:spLocks/>
          </p:cNvSpPr>
          <p:nvPr/>
        </p:nvSpPr>
        <p:spPr>
          <a:xfrm>
            <a:off x="0" y="274638"/>
            <a:ext cx="9144000" cy="1143000"/>
          </a:xfrm>
          <a:prstGeom prst="rect">
            <a:avLst/>
          </a:prstGeom>
          <a:solidFill>
            <a:srgbClr val="006699"/>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5</a:t>
            </a:r>
            <a:r>
              <a:rPr kumimoji="0" lang="fr-FR" sz="4400" b="1" i="0" u="none" strike="noStrike" kern="1200" cap="none" spc="0" normalizeH="0" baseline="30000" noProof="0" dirty="0" smtClean="0">
                <a:ln>
                  <a:noFill/>
                </a:ln>
                <a:solidFill>
                  <a:schemeClr val="bg1"/>
                </a:solidFill>
                <a:effectLst/>
                <a:uLnTx/>
                <a:uFillTx/>
                <a:latin typeface="Bradley Hand ITC TT" pitchFamily="2" charset="0"/>
                <a:ea typeface="+mj-ea"/>
                <a:cs typeface="+mj-cs"/>
              </a:rPr>
              <a:t>ème</a:t>
            </a:r>
            <a:r>
              <a:rPr kumimoji="0" lang="fr-FR" sz="4400" b="1" i="0" u="none" strike="noStrike" kern="1200" cap="none" spc="0" normalizeH="0" noProof="0" dirty="0" smtClean="0">
                <a:ln>
                  <a:noFill/>
                </a:ln>
                <a:solidFill>
                  <a:schemeClr val="bg1"/>
                </a:solidFill>
                <a:effectLst/>
                <a:uLnTx/>
                <a:uFillTx/>
                <a:latin typeface="Bradley Hand ITC TT" pitchFamily="2" charset="0"/>
                <a:ea typeface="+mj-ea"/>
                <a:cs typeface="+mj-cs"/>
              </a:rPr>
              <a:t> </a:t>
            </a: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résolution</a:t>
            </a:r>
            <a:endParaRPr kumimoji="0" lang="fr-FR" sz="4400" b="1" i="0" u="none" strike="noStrike" kern="1200" cap="none" spc="0" normalizeH="0" baseline="0" noProof="0" dirty="0">
              <a:ln>
                <a:noFill/>
              </a:ln>
              <a:solidFill>
                <a:schemeClr val="bg1"/>
              </a:solidFill>
              <a:effectLst/>
              <a:uLnTx/>
              <a:uFillTx/>
              <a:latin typeface="Bradley Hand ITC TT" pitchFamily="2" charset="0"/>
              <a:ea typeface="+mj-ea"/>
              <a:cs typeface="+mj-cs"/>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FR" b="1" dirty="0">
                <a:solidFill>
                  <a:schemeClr val="accent6">
                    <a:lumMod val="75000"/>
                  </a:schemeClr>
                </a:solidFill>
              </a:rPr>
              <a:t>6</a:t>
            </a:r>
            <a:r>
              <a:rPr lang="fr-FR" b="1" dirty="0" smtClean="0">
                <a:solidFill>
                  <a:schemeClr val="accent6">
                    <a:lumMod val="75000"/>
                  </a:schemeClr>
                </a:solidFill>
              </a:rPr>
              <a:t>ème </a:t>
            </a:r>
            <a:r>
              <a:rPr lang="fr-FR" b="1" dirty="0">
                <a:solidFill>
                  <a:schemeClr val="accent6">
                    <a:lumMod val="75000"/>
                  </a:schemeClr>
                </a:solidFill>
              </a:rPr>
              <a:t>résolution</a:t>
            </a:r>
          </a:p>
        </p:txBody>
      </p:sp>
      <p:sp>
        <p:nvSpPr>
          <p:cNvPr id="27651" name="Espace réservé du contenu 2"/>
          <p:cNvSpPr>
            <a:spLocks noGrp="1"/>
          </p:cNvSpPr>
          <p:nvPr>
            <p:ph idx="1"/>
          </p:nvPr>
        </p:nvSpPr>
        <p:spPr>
          <a:xfrm>
            <a:off x="301626" y="1527175"/>
            <a:ext cx="8504239" cy="4572000"/>
          </a:xfrm>
        </p:spPr>
        <p:txBody>
          <a:bodyPr/>
          <a:lstStyle/>
          <a:p>
            <a:pPr algn="just">
              <a:defRPr/>
            </a:pPr>
            <a:endParaRPr lang="fr-FR" altLang="fr-FR" b="1" dirty="0" smtClean="0">
              <a:solidFill>
                <a:schemeClr val="tx2"/>
              </a:solidFill>
            </a:endParaRPr>
          </a:p>
          <a:p>
            <a:pPr algn="just">
              <a:defRPr/>
            </a:pPr>
            <a:r>
              <a:rPr lang="fr-FR" altLang="fr-FR" b="1" dirty="0" smtClean="0">
                <a:solidFill>
                  <a:schemeClr val="tx2"/>
                </a:solidFill>
              </a:rPr>
              <a:t>L’AG prend acte de la nomination du Père VANDEMORTELLE comme représentant permanent du Diocèse de Lille, au lieu et place du père BLOKKEEL</a:t>
            </a:r>
          </a:p>
          <a:p>
            <a:pPr algn="just">
              <a:defRPr/>
            </a:pPr>
            <a:endParaRPr lang="fr-FR" altLang="fr-FR" b="1" dirty="0" smtClean="0">
              <a:solidFill>
                <a:schemeClr val="tx2"/>
              </a:solidFill>
            </a:endParaRPr>
          </a:p>
          <a:p>
            <a:pPr marL="0" indent="0">
              <a:buFont typeface="Wingdings 2" pitchFamily="18" charset="2"/>
              <a:buNone/>
              <a:defRPr/>
            </a:pPr>
            <a:endParaRPr lang="fr-FR" altLang="fr-FR" dirty="0"/>
          </a:p>
        </p:txBody>
      </p:sp>
      <p:sp>
        <p:nvSpPr>
          <p:cNvPr id="3" name="Espace réservé du numéro de diapositive 2">
            <a:extLst>
              <a:ext uri="{FF2B5EF4-FFF2-40B4-BE49-F238E27FC236}">
                <a16:creationId xmlns:a16="http://schemas.microsoft.com/office/drawing/2014/main" xmlns="" id="{5CDF02AC-670C-40AB-B625-2C8C69F6366E}"/>
              </a:ext>
            </a:extLst>
          </p:cNvPr>
          <p:cNvSpPr>
            <a:spLocks noGrp="1"/>
          </p:cNvSpPr>
          <p:nvPr>
            <p:ph type="sldNum" sz="quarter" idx="12"/>
          </p:nvPr>
        </p:nvSpPr>
        <p:spPr/>
        <p:txBody>
          <a:bodyPr/>
          <a:lstStyle/>
          <a:p>
            <a:fld id="{EDFD5D7C-5533-4C87-9B74-805BA35A39D4}" type="slidenum">
              <a:rPr lang="fr-FR" smtClean="0"/>
              <a:pPr/>
              <a:t>74</a:t>
            </a:fld>
            <a:endParaRPr lang="fr-FR"/>
          </a:p>
        </p:txBody>
      </p:sp>
      <p:sp>
        <p:nvSpPr>
          <p:cNvPr id="5" name="Titre 1"/>
          <p:cNvSpPr txBox="1">
            <a:spLocks/>
          </p:cNvSpPr>
          <p:nvPr/>
        </p:nvSpPr>
        <p:spPr>
          <a:xfrm>
            <a:off x="0" y="274638"/>
            <a:ext cx="9144000" cy="1143000"/>
          </a:xfrm>
          <a:prstGeom prst="rect">
            <a:avLst/>
          </a:prstGeom>
          <a:solidFill>
            <a:srgbClr val="006699"/>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6</a:t>
            </a:r>
            <a:r>
              <a:rPr kumimoji="0" lang="fr-FR" sz="4400" b="1" i="0" u="none" strike="noStrike" kern="1200" cap="none" spc="0" normalizeH="0" baseline="30000" noProof="0" dirty="0" smtClean="0">
                <a:ln>
                  <a:noFill/>
                </a:ln>
                <a:solidFill>
                  <a:schemeClr val="bg1"/>
                </a:solidFill>
                <a:effectLst/>
                <a:uLnTx/>
                <a:uFillTx/>
                <a:latin typeface="Bradley Hand ITC TT" pitchFamily="2" charset="0"/>
                <a:ea typeface="+mj-ea"/>
                <a:cs typeface="+mj-cs"/>
              </a:rPr>
              <a:t>ème</a:t>
            </a: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 résolution</a:t>
            </a:r>
            <a:endParaRPr kumimoji="0" lang="fr-FR" sz="4400" b="1" i="0" u="none" strike="noStrike" kern="1200" cap="none" spc="0" normalizeH="0" baseline="0" noProof="0" dirty="0">
              <a:ln>
                <a:noFill/>
              </a:ln>
              <a:solidFill>
                <a:schemeClr val="bg1"/>
              </a:solidFill>
              <a:effectLst/>
              <a:uLnTx/>
              <a:uFillTx/>
              <a:latin typeface="Bradley Hand ITC TT" pitchFamily="2" charset="0"/>
              <a:ea typeface="+mj-ea"/>
              <a:cs typeface="+mj-cs"/>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FR" b="1" dirty="0">
                <a:solidFill>
                  <a:schemeClr val="accent6">
                    <a:lumMod val="75000"/>
                  </a:schemeClr>
                </a:solidFill>
              </a:rPr>
              <a:t>6</a:t>
            </a:r>
            <a:r>
              <a:rPr lang="fr-FR" b="1" dirty="0" smtClean="0">
                <a:solidFill>
                  <a:schemeClr val="accent6">
                    <a:lumMod val="75000"/>
                  </a:schemeClr>
                </a:solidFill>
              </a:rPr>
              <a:t>ème </a:t>
            </a:r>
            <a:r>
              <a:rPr lang="fr-FR" b="1" dirty="0">
                <a:solidFill>
                  <a:schemeClr val="accent6">
                    <a:lumMod val="75000"/>
                  </a:schemeClr>
                </a:solidFill>
              </a:rPr>
              <a:t>résolution</a:t>
            </a:r>
          </a:p>
        </p:txBody>
      </p:sp>
      <p:sp>
        <p:nvSpPr>
          <p:cNvPr id="27651" name="Espace réservé du contenu 2"/>
          <p:cNvSpPr>
            <a:spLocks noGrp="1"/>
          </p:cNvSpPr>
          <p:nvPr>
            <p:ph idx="1"/>
          </p:nvPr>
        </p:nvSpPr>
        <p:spPr>
          <a:xfrm>
            <a:off x="301626" y="1527175"/>
            <a:ext cx="8504239" cy="4572000"/>
          </a:xfrm>
        </p:spPr>
        <p:txBody>
          <a:bodyPr/>
          <a:lstStyle/>
          <a:p>
            <a:pPr algn="just">
              <a:defRPr/>
            </a:pPr>
            <a:endParaRPr lang="fr-FR" altLang="fr-FR" b="1" dirty="0" smtClean="0">
              <a:solidFill>
                <a:schemeClr val="tx2"/>
              </a:solidFill>
            </a:endParaRPr>
          </a:p>
          <a:p>
            <a:pPr algn="just">
              <a:defRPr/>
            </a:pPr>
            <a:r>
              <a:rPr lang="fr-FR" altLang="fr-FR" b="1" dirty="0" smtClean="0">
                <a:solidFill>
                  <a:schemeClr val="tx2"/>
                </a:solidFill>
              </a:rPr>
              <a:t>L’AG nomme comme nouvel administrateur Mme Blandine HUGLO pour une durée de trois ans, soit jusqu’à l’AG devant approuver les comptes de l’exercice clos le 31/08/2021</a:t>
            </a:r>
          </a:p>
          <a:p>
            <a:pPr marL="0" indent="0">
              <a:buFont typeface="Wingdings 2" pitchFamily="18" charset="2"/>
              <a:buNone/>
              <a:defRPr/>
            </a:pPr>
            <a:endParaRPr lang="fr-FR" altLang="fr-FR" dirty="0"/>
          </a:p>
        </p:txBody>
      </p:sp>
      <p:sp>
        <p:nvSpPr>
          <p:cNvPr id="3" name="Espace réservé du numéro de diapositive 2">
            <a:extLst>
              <a:ext uri="{FF2B5EF4-FFF2-40B4-BE49-F238E27FC236}">
                <a16:creationId xmlns:a16="http://schemas.microsoft.com/office/drawing/2014/main" xmlns="" id="{5CDF02AC-670C-40AB-B625-2C8C69F6366E}"/>
              </a:ext>
            </a:extLst>
          </p:cNvPr>
          <p:cNvSpPr>
            <a:spLocks noGrp="1"/>
          </p:cNvSpPr>
          <p:nvPr>
            <p:ph type="sldNum" sz="quarter" idx="12"/>
          </p:nvPr>
        </p:nvSpPr>
        <p:spPr/>
        <p:txBody>
          <a:bodyPr/>
          <a:lstStyle/>
          <a:p>
            <a:fld id="{EDFD5D7C-5533-4C87-9B74-805BA35A39D4}" type="slidenum">
              <a:rPr lang="fr-FR" smtClean="0"/>
              <a:pPr/>
              <a:t>75</a:t>
            </a:fld>
            <a:endParaRPr lang="fr-FR"/>
          </a:p>
        </p:txBody>
      </p:sp>
      <p:sp>
        <p:nvSpPr>
          <p:cNvPr id="5" name="Titre 1"/>
          <p:cNvSpPr txBox="1">
            <a:spLocks/>
          </p:cNvSpPr>
          <p:nvPr/>
        </p:nvSpPr>
        <p:spPr>
          <a:xfrm>
            <a:off x="0" y="274638"/>
            <a:ext cx="9144000" cy="1143000"/>
          </a:xfrm>
          <a:prstGeom prst="rect">
            <a:avLst/>
          </a:prstGeom>
          <a:solidFill>
            <a:srgbClr val="006699"/>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b="1" noProof="0" dirty="0" smtClean="0">
                <a:solidFill>
                  <a:schemeClr val="bg1"/>
                </a:solidFill>
                <a:latin typeface="Bradley Hand ITC TT" pitchFamily="2" charset="0"/>
                <a:ea typeface="+mj-ea"/>
                <a:cs typeface="+mj-cs"/>
              </a:rPr>
              <a:t>7</a:t>
            </a:r>
            <a:r>
              <a:rPr kumimoji="0" lang="fr-FR" sz="4400" b="1" i="0" u="none" strike="noStrike" kern="1200" cap="none" spc="0" normalizeH="0" baseline="30000" noProof="0" dirty="0" smtClean="0">
                <a:ln>
                  <a:noFill/>
                </a:ln>
                <a:solidFill>
                  <a:schemeClr val="bg1"/>
                </a:solidFill>
                <a:effectLst/>
                <a:uLnTx/>
                <a:uFillTx/>
                <a:latin typeface="Bradley Hand ITC TT" pitchFamily="2" charset="0"/>
                <a:ea typeface="+mj-ea"/>
                <a:cs typeface="+mj-cs"/>
              </a:rPr>
              <a:t>ème</a:t>
            </a: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 résolution</a:t>
            </a:r>
            <a:endParaRPr kumimoji="0" lang="fr-FR" sz="4400" b="1" i="0" u="none" strike="noStrike" kern="1200" cap="none" spc="0" normalizeH="0" baseline="0" noProof="0" dirty="0">
              <a:ln>
                <a:noFill/>
              </a:ln>
              <a:solidFill>
                <a:schemeClr val="bg1"/>
              </a:solidFill>
              <a:effectLst/>
              <a:uLnTx/>
              <a:uFillTx/>
              <a:latin typeface="Bradley Hand ITC TT" pitchFamily="2" charset="0"/>
              <a:ea typeface="+mj-ea"/>
              <a:cs typeface="+mj-cs"/>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FR" b="1" dirty="0">
                <a:solidFill>
                  <a:schemeClr val="accent6">
                    <a:lumMod val="75000"/>
                  </a:schemeClr>
                </a:solidFill>
              </a:rPr>
              <a:t>6</a:t>
            </a:r>
            <a:r>
              <a:rPr lang="fr-FR" b="1" dirty="0" smtClean="0">
                <a:solidFill>
                  <a:schemeClr val="accent6">
                    <a:lumMod val="75000"/>
                  </a:schemeClr>
                </a:solidFill>
              </a:rPr>
              <a:t>ème </a:t>
            </a:r>
            <a:r>
              <a:rPr lang="fr-FR" b="1" dirty="0">
                <a:solidFill>
                  <a:schemeClr val="accent6">
                    <a:lumMod val="75000"/>
                  </a:schemeClr>
                </a:solidFill>
              </a:rPr>
              <a:t>résolution</a:t>
            </a:r>
          </a:p>
        </p:txBody>
      </p:sp>
      <p:sp>
        <p:nvSpPr>
          <p:cNvPr id="27651" name="Espace réservé du contenu 2"/>
          <p:cNvSpPr>
            <a:spLocks noGrp="1"/>
          </p:cNvSpPr>
          <p:nvPr>
            <p:ph idx="1"/>
          </p:nvPr>
        </p:nvSpPr>
        <p:spPr>
          <a:xfrm>
            <a:off x="301626" y="1527175"/>
            <a:ext cx="8504239" cy="4572000"/>
          </a:xfrm>
        </p:spPr>
        <p:txBody>
          <a:bodyPr>
            <a:normAutofit fontScale="92500" lnSpcReduction="10000"/>
          </a:bodyPr>
          <a:lstStyle/>
          <a:p>
            <a:pPr algn="just">
              <a:defRPr/>
            </a:pPr>
            <a:endParaRPr lang="fr-FR" altLang="fr-FR" b="1" dirty="0" smtClean="0">
              <a:solidFill>
                <a:schemeClr val="tx2"/>
              </a:solidFill>
            </a:endParaRPr>
          </a:p>
          <a:p>
            <a:pPr algn="just">
              <a:defRPr/>
            </a:pPr>
            <a:r>
              <a:rPr lang="fr-FR" altLang="fr-FR" sz="3500" b="1" dirty="0" smtClean="0">
                <a:solidFill>
                  <a:schemeClr val="tx2"/>
                </a:solidFill>
              </a:rPr>
              <a:t>L’AG décide de renouveler le cabinet AUDIT &amp; COMMISSARIAT – AINE &amp; DELDIQUE Associés représenté par Rémy AINE comme commissaire aux comptes titulaire et le cabinet FDM’EXPERTS comme commissaire aux comptes suppléant ; conformément à la loi, les mandats sont pour une durée de 6 exercices, soit jusqu’à l’AG devant approuver les comptes de l’exercice clos le 31/08/2024.</a:t>
            </a:r>
            <a:endParaRPr lang="fr-FR" altLang="fr-FR" sz="3500" b="1" dirty="0">
              <a:solidFill>
                <a:schemeClr val="tx2"/>
              </a:solidFill>
            </a:endParaRPr>
          </a:p>
        </p:txBody>
      </p:sp>
      <p:sp>
        <p:nvSpPr>
          <p:cNvPr id="3" name="Espace réservé du numéro de diapositive 2">
            <a:extLst>
              <a:ext uri="{FF2B5EF4-FFF2-40B4-BE49-F238E27FC236}">
                <a16:creationId xmlns:a16="http://schemas.microsoft.com/office/drawing/2014/main" xmlns="" id="{5CDF02AC-670C-40AB-B625-2C8C69F6366E}"/>
              </a:ext>
            </a:extLst>
          </p:cNvPr>
          <p:cNvSpPr>
            <a:spLocks noGrp="1"/>
          </p:cNvSpPr>
          <p:nvPr>
            <p:ph type="sldNum" sz="quarter" idx="12"/>
          </p:nvPr>
        </p:nvSpPr>
        <p:spPr/>
        <p:txBody>
          <a:bodyPr/>
          <a:lstStyle/>
          <a:p>
            <a:fld id="{EDFD5D7C-5533-4C87-9B74-805BA35A39D4}" type="slidenum">
              <a:rPr lang="fr-FR" smtClean="0"/>
              <a:pPr/>
              <a:t>76</a:t>
            </a:fld>
            <a:endParaRPr lang="fr-FR"/>
          </a:p>
        </p:txBody>
      </p:sp>
      <p:sp>
        <p:nvSpPr>
          <p:cNvPr id="5" name="Titre 1"/>
          <p:cNvSpPr txBox="1">
            <a:spLocks/>
          </p:cNvSpPr>
          <p:nvPr/>
        </p:nvSpPr>
        <p:spPr>
          <a:xfrm>
            <a:off x="0" y="274638"/>
            <a:ext cx="9144000" cy="1143000"/>
          </a:xfrm>
          <a:prstGeom prst="rect">
            <a:avLst/>
          </a:prstGeom>
          <a:solidFill>
            <a:srgbClr val="006699"/>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b="1" dirty="0" smtClean="0">
                <a:solidFill>
                  <a:schemeClr val="bg1"/>
                </a:solidFill>
                <a:latin typeface="Bradley Hand ITC TT" pitchFamily="2" charset="0"/>
                <a:ea typeface="+mj-ea"/>
                <a:cs typeface="+mj-cs"/>
              </a:rPr>
              <a:t>8</a:t>
            </a:r>
            <a:r>
              <a:rPr kumimoji="0" lang="fr-FR" sz="4400" b="1" i="0" u="none" strike="noStrike" kern="1200" cap="none" spc="0" normalizeH="0" baseline="30000" noProof="0" dirty="0" err="1" smtClean="0">
                <a:ln>
                  <a:noFill/>
                </a:ln>
                <a:solidFill>
                  <a:schemeClr val="bg1"/>
                </a:solidFill>
                <a:effectLst/>
                <a:uLnTx/>
                <a:uFillTx/>
                <a:latin typeface="Bradley Hand ITC TT" pitchFamily="2" charset="0"/>
                <a:ea typeface="+mj-ea"/>
                <a:cs typeface="+mj-cs"/>
              </a:rPr>
              <a:t>ème</a:t>
            </a: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 résolution</a:t>
            </a:r>
            <a:endParaRPr kumimoji="0" lang="fr-FR" sz="4400" b="1" i="0" u="none" strike="noStrike" kern="1200" cap="none" spc="0" normalizeH="0" baseline="0" noProof="0" dirty="0">
              <a:ln>
                <a:noFill/>
              </a:ln>
              <a:solidFill>
                <a:schemeClr val="bg1"/>
              </a:solidFill>
              <a:effectLst/>
              <a:uLnTx/>
              <a:uFillTx/>
              <a:latin typeface="Bradley Hand ITC TT" pitchFamily="2" charset="0"/>
              <a:ea typeface="+mj-ea"/>
              <a:cs typeface="+mj-cs"/>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pPr>
              <a:defRPr/>
            </a:pPr>
            <a:r>
              <a:rPr lang="fr-FR" b="1" dirty="0">
                <a:solidFill>
                  <a:schemeClr val="accent6">
                    <a:lumMod val="75000"/>
                  </a:schemeClr>
                </a:solidFill>
              </a:rPr>
              <a:t>6</a:t>
            </a:r>
            <a:r>
              <a:rPr lang="fr-FR" b="1" dirty="0" smtClean="0">
                <a:solidFill>
                  <a:schemeClr val="accent6">
                    <a:lumMod val="75000"/>
                  </a:schemeClr>
                </a:solidFill>
              </a:rPr>
              <a:t>ème </a:t>
            </a:r>
            <a:r>
              <a:rPr lang="fr-FR" b="1" dirty="0">
                <a:solidFill>
                  <a:schemeClr val="accent6">
                    <a:lumMod val="75000"/>
                  </a:schemeClr>
                </a:solidFill>
              </a:rPr>
              <a:t>résolution</a:t>
            </a:r>
          </a:p>
        </p:txBody>
      </p:sp>
      <p:sp>
        <p:nvSpPr>
          <p:cNvPr id="27651" name="Espace réservé du contenu 2"/>
          <p:cNvSpPr>
            <a:spLocks noGrp="1"/>
          </p:cNvSpPr>
          <p:nvPr>
            <p:ph idx="1"/>
          </p:nvPr>
        </p:nvSpPr>
        <p:spPr>
          <a:xfrm>
            <a:off x="301626" y="1527175"/>
            <a:ext cx="8504239" cy="4572000"/>
          </a:xfrm>
        </p:spPr>
        <p:txBody>
          <a:bodyPr/>
          <a:lstStyle/>
          <a:p>
            <a:pPr algn="just">
              <a:defRPr/>
            </a:pPr>
            <a:endParaRPr lang="fr-FR" altLang="fr-FR" b="1" dirty="0" smtClean="0">
              <a:solidFill>
                <a:schemeClr val="tx2"/>
              </a:solidFill>
            </a:endParaRPr>
          </a:p>
          <a:p>
            <a:pPr algn="just">
              <a:defRPr/>
            </a:pPr>
            <a:r>
              <a:rPr lang="fr-FR" altLang="fr-FR" b="1" dirty="0" smtClean="0">
                <a:solidFill>
                  <a:schemeClr val="tx2"/>
                </a:solidFill>
              </a:rPr>
              <a:t>L’Assemblée </a:t>
            </a:r>
            <a:r>
              <a:rPr lang="fr-FR" altLang="fr-FR" b="1" dirty="0">
                <a:solidFill>
                  <a:schemeClr val="tx2"/>
                </a:solidFill>
              </a:rPr>
              <a:t>Générale Ordinaire donne tout pouvoir au porteur d'un extrait des résolutions de l'assemblée générale ordinaire certifié conforme par le président pour accomplir toutes formalités légales.</a:t>
            </a:r>
          </a:p>
          <a:p>
            <a:pPr marL="0" indent="0">
              <a:buFont typeface="Wingdings 2" pitchFamily="18" charset="2"/>
              <a:buNone/>
              <a:defRPr/>
            </a:pPr>
            <a:endParaRPr lang="fr-FR" altLang="fr-FR" dirty="0"/>
          </a:p>
        </p:txBody>
      </p:sp>
      <p:sp>
        <p:nvSpPr>
          <p:cNvPr id="3" name="Espace réservé du numéro de diapositive 2">
            <a:extLst>
              <a:ext uri="{FF2B5EF4-FFF2-40B4-BE49-F238E27FC236}">
                <a16:creationId xmlns:a16="http://schemas.microsoft.com/office/drawing/2014/main" xmlns="" id="{5CDF02AC-670C-40AB-B625-2C8C69F6366E}"/>
              </a:ext>
            </a:extLst>
          </p:cNvPr>
          <p:cNvSpPr>
            <a:spLocks noGrp="1"/>
          </p:cNvSpPr>
          <p:nvPr>
            <p:ph type="sldNum" sz="quarter" idx="12"/>
          </p:nvPr>
        </p:nvSpPr>
        <p:spPr/>
        <p:txBody>
          <a:bodyPr/>
          <a:lstStyle/>
          <a:p>
            <a:fld id="{EDFD5D7C-5533-4C87-9B74-805BA35A39D4}" type="slidenum">
              <a:rPr lang="fr-FR" smtClean="0"/>
              <a:pPr/>
              <a:t>77</a:t>
            </a:fld>
            <a:endParaRPr lang="fr-FR"/>
          </a:p>
        </p:txBody>
      </p:sp>
      <p:sp>
        <p:nvSpPr>
          <p:cNvPr id="5" name="Titre 1"/>
          <p:cNvSpPr txBox="1">
            <a:spLocks/>
          </p:cNvSpPr>
          <p:nvPr/>
        </p:nvSpPr>
        <p:spPr>
          <a:xfrm>
            <a:off x="0" y="274638"/>
            <a:ext cx="9144000" cy="1143000"/>
          </a:xfrm>
          <a:prstGeom prst="rect">
            <a:avLst/>
          </a:prstGeom>
          <a:solidFill>
            <a:srgbClr val="006699"/>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b="1" dirty="0" smtClean="0">
                <a:solidFill>
                  <a:schemeClr val="bg1"/>
                </a:solidFill>
                <a:latin typeface="Bradley Hand ITC TT" pitchFamily="2" charset="0"/>
                <a:ea typeface="+mj-ea"/>
                <a:cs typeface="+mj-cs"/>
              </a:rPr>
              <a:t>9</a:t>
            </a:r>
            <a:r>
              <a:rPr kumimoji="0" lang="fr-FR" sz="4400" b="1" i="0" u="none" strike="noStrike" kern="1200" cap="none" spc="0" normalizeH="0" baseline="30000" noProof="0" dirty="0" err="1" smtClean="0">
                <a:ln>
                  <a:noFill/>
                </a:ln>
                <a:solidFill>
                  <a:schemeClr val="bg1"/>
                </a:solidFill>
                <a:effectLst/>
                <a:uLnTx/>
                <a:uFillTx/>
                <a:latin typeface="Bradley Hand ITC TT" pitchFamily="2" charset="0"/>
                <a:ea typeface="+mj-ea"/>
                <a:cs typeface="+mj-cs"/>
              </a:rPr>
              <a:t>ème</a:t>
            </a: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 résolution</a:t>
            </a:r>
            <a:endParaRPr kumimoji="0" lang="fr-FR" sz="4400" b="1" i="0" u="none" strike="noStrike" kern="1200" cap="none" spc="0" normalizeH="0" baseline="0" noProof="0" dirty="0">
              <a:ln>
                <a:noFill/>
              </a:ln>
              <a:solidFill>
                <a:schemeClr val="bg1"/>
              </a:solidFill>
              <a:effectLst/>
              <a:uLnTx/>
              <a:uFillTx/>
              <a:latin typeface="Bradley Hand ITC TT" pitchFamily="2" charset="0"/>
              <a:ea typeface="+mj-ea"/>
              <a:cs typeface="+mj-cs"/>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 xmlns:a16="http://schemas.microsoft.com/office/drawing/2014/main" id="{DBBD122A-423D-449A-A17E-821E454F9B3D}"/>
              </a:ext>
            </a:extLst>
          </p:cNvPr>
          <p:cNvSpPr>
            <a:spLocks noGrp="1"/>
          </p:cNvSpPr>
          <p:nvPr>
            <p:ph type="sldNum" sz="quarter" idx="12"/>
          </p:nvPr>
        </p:nvSpPr>
        <p:spPr/>
        <p:txBody>
          <a:bodyPr/>
          <a:lstStyle/>
          <a:p>
            <a:fld id="{EDFD5D7C-5533-4C87-9B74-805BA35A39D4}" type="slidenum">
              <a:rPr lang="fr-FR" smtClean="0"/>
              <a:pPr/>
              <a:t>78</a:t>
            </a:fld>
            <a:endParaRPr lang="fr-FR"/>
          </a:p>
        </p:txBody>
      </p:sp>
      <p:pic>
        <p:nvPicPr>
          <p:cNvPr id="4" name="Image 3" descr="logo Hautmont 2025 OK.jpg"/>
          <p:cNvPicPr>
            <a:picLocks noChangeAspect="1"/>
          </p:cNvPicPr>
          <p:nvPr/>
        </p:nvPicPr>
        <p:blipFill>
          <a:blip r:embed="rId3" cstate="print"/>
          <a:stretch>
            <a:fillRect/>
          </a:stretch>
        </p:blipFill>
        <p:spPr>
          <a:xfrm>
            <a:off x="611560" y="4293096"/>
            <a:ext cx="2968752" cy="2389632"/>
          </a:xfrm>
          <a:prstGeom prst="rect">
            <a:avLst/>
          </a:prstGeom>
        </p:spPr>
      </p:pic>
      <p:sp>
        <p:nvSpPr>
          <p:cNvPr id="6" name="Titre 1"/>
          <p:cNvSpPr txBox="1">
            <a:spLocks/>
          </p:cNvSpPr>
          <p:nvPr/>
        </p:nvSpPr>
        <p:spPr>
          <a:xfrm>
            <a:off x="0" y="2708920"/>
            <a:ext cx="4572000" cy="1143000"/>
          </a:xfrm>
          <a:prstGeom prst="rect">
            <a:avLst/>
          </a:prstGeom>
          <a:solidFill>
            <a:schemeClr val="accent5">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Petites annonces</a:t>
            </a:r>
            <a:endParaRPr kumimoji="0" lang="fr-FR" sz="4400" b="0" i="0" u="none" strike="noStrike" kern="1200" cap="none" spc="0" normalizeH="0" baseline="0" noProof="0" dirty="0">
              <a:ln>
                <a:noFill/>
              </a:ln>
              <a:solidFill>
                <a:schemeClr val="bg1"/>
              </a:solidFill>
              <a:effectLst/>
              <a:uLnTx/>
              <a:uFillTx/>
              <a:latin typeface="Bradley Hand ITC TT" pitchFamily="2" charset="0"/>
              <a:ea typeface="+mj-ea"/>
              <a:cs typeface="+mj-cs"/>
            </a:endParaRPr>
          </a:p>
        </p:txBody>
      </p:sp>
      <p:pic>
        <p:nvPicPr>
          <p:cNvPr id="7" name="Picture 1" descr="d:\Users\Directeur\Desktop\post-it-note.jpg"/>
          <p:cNvPicPr>
            <a:picLocks noChangeAspect="1" noChangeArrowheads="1"/>
          </p:cNvPicPr>
          <p:nvPr/>
        </p:nvPicPr>
        <p:blipFill>
          <a:blip r:embed="rId4" cstate="print"/>
          <a:srcRect/>
          <a:stretch>
            <a:fillRect/>
          </a:stretch>
        </p:blipFill>
        <p:spPr bwMode="auto">
          <a:xfrm>
            <a:off x="4245689" y="764704"/>
            <a:ext cx="4898311" cy="4824536"/>
          </a:xfrm>
          <a:prstGeom prst="rect">
            <a:avLst/>
          </a:prstGeom>
          <a:noFill/>
        </p:spPr>
      </p:pic>
      <p:sp>
        <p:nvSpPr>
          <p:cNvPr id="5" name="Carré corné 4"/>
          <p:cNvSpPr/>
          <p:nvPr/>
        </p:nvSpPr>
        <p:spPr>
          <a:xfrm>
            <a:off x="4572000" y="1268760"/>
            <a:ext cx="4183963" cy="3979167"/>
          </a:xfrm>
          <a:prstGeom prst="foldedCorner">
            <a:avLst/>
          </a:prstGeom>
          <a:noFill/>
          <a:ln>
            <a:noFill/>
          </a:ln>
          <a:scene3d>
            <a:camera prst="orthographicFront">
              <a:rot lat="0" lon="0" rev="1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tIns="576000" bIns="0" rtlCol="0" anchor="ctr"/>
          <a:lstStyle/>
          <a:p>
            <a:pPr algn="ctr"/>
            <a:r>
              <a:rPr lang="fr-FR" sz="2400" b="1" dirty="0" smtClean="0">
                <a:solidFill>
                  <a:srgbClr val="006699"/>
                </a:solidFill>
                <a:latin typeface="Bookman Old Style" pitchFamily="18" charset="0"/>
                <a:cs typeface="Arial" pitchFamily="34" charset="0"/>
              </a:rPr>
              <a:t>Le Hautmont </a:t>
            </a:r>
          </a:p>
          <a:p>
            <a:pPr algn="ctr"/>
            <a:r>
              <a:rPr lang="fr-FR" sz="2400" b="1" dirty="0" smtClean="0">
                <a:solidFill>
                  <a:srgbClr val="006699"/>
                </a:solidFill>
                <a:latin typeface="Bookman Old Style" pitchFamily="18" charset="0"/>
                <a:cs typeface="Arial" pitchFamily="34" charset="0"/>
              </a:rPr>
              <a:t>recherche des ambassadeurs :</a:t>
            </a:r>
          </a:p>
          <a:p>
            <a:pPr algn="ctr"/>
            <a:endParaRPr lang="fr-FR" sz="2400" b="1" dirty="0" smtClean="0">
              <a:solidFill>
                <a:srgbClr val="006699"/>
              </a:solidFill>
              <a:latin typeface="Bookman Old Style" pitchFamily="18" charset="0"/>
              <a:cs typeface="Arial" pitchFamily="34" charset="0"/>
            </a:endParaRPr>
          </a:p>
          <a:p>
            <a:pPr algn="ctr"/>
            <a:r>
              <a:rPr lang="fr-FR" sz="2400" i="1" dirty="0" smtClean="0">
                <a:solidFill>
                  <a:srgbClr val="006699"/>
                </a:solidFill>
                <a:latin typeface="Bookman Old Style" pitchFamily="18" charset="0"/>
                <a:cs typeface="Arial" pitchFamily="34" charset="0"/>
              </a:rPr>
              <a:t>Accepteriez-vous d’être un « relais » dans votre paroisse (dépôt de tracts et de programmes)? </a:t>
            </a:r>
            <a:endParaRPr lang="fr-FR" sz="2400" i="1" dirty="0">
              <a:solidFill>
                <a:srgbClr val="006699"/>
              </a:solidFill>
              <a:latin typeface="Bookman Old Style" pitchFamily="18" charset="0"/>
              <a:cs typeface="Arial" pitchFamily="34" charset="0"/>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EDFD5D7C-5533-4C87-9B74-805BA35A39D4}" type="slidenum">
              <a:rPr lang="fr-FR" smtClean="0"/>
              <a:pPr/>
              <a:t>79</a:t>
            </a:fld>
            <a:endParaRPr lang="fr-FR"/>
          </a:p>
        </p:txBody>
      </p:sp>
      <p:sp>
        <p:nvSpPr>
          <p:cNvPr id="7" name="Titre 6"/>
          <p:cNvSpPr>
            <a:spLocks noGrp="1"/>
          </p:cNvSpPr>
          <p:nvPr>
            <p:ph type="title"/>
          </p:nvPr>
        </p:nvSpPr>
        <p:spPr/>
        <p:txBody>
          <a:bodyPr/>
          <a:lstStyle/>
          <a:p>
            <a:endParaRPr lang="fr-FR"/>
          </a:p>
        </p:txBody>
      </p:sp>
      <p:sp>
        <p:nvSpPr>
          <p:cNvPr id="8" name="Titre 1"/>
          <p:cNvSpPr txBox="1">
            <a:spLocks/>
          </p:cNvSpPr>
          <p:nvPr/>
        </p:nvSpPr>
        <p:spPr>
          <a:xfrm>
            <a:off x="0" y="260648"/>
            <a:ext cx="9144000" cy="1143000"/>
          </a:xfrm>
          <a:prstGeom prst="rect">
            <a:avLst/>
          </a:prstGeom>
          <a:solidFill>
            <a:schemeClr val="accent5">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Merci</a:t>
            </a:r>
            <a:r>
              <a:rPr kumimoji="0" lang="fr-FR" sz="4400" b="1" i="0" u="none" strike="noStrike" kern="1200" cap="none" spc="0" normalizeH="0" noProof="0" dirty="0" smtClean="0">
                <a:ln>
                  <a:noFill/>
                </a:ln>
                <a:solidFill>
                  <a:schemeClr val="bg1"/>
                </a:solidFill>
                <a:effectLst/>
                <a:uLnTx/>
                <a:uFillTx/>
                <a:latin typeface="Bradley Hand ITC TT" pitchFamily="2" charset="0"/>
                <a:ea typeface="+mj-ea"/>
                <a:cs typeface="+mj-cs"/>
              </a:rPr>
              <a:t> à vous tous qui donnez vie au Hautmont </a:t>
            </a: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a:t>
            </a:r>
            <a:endParaRPr kumimoji="0" lang="fr-FR" sz="4400" b="0" i="0" u="none" strike="noStrike" kern="1200" cap="none" spc="0" normalizeH="0" baseline="0" noProof="0" dirty="0">
              <a:ln>
                <a:noFill/>
              </a:ln>
              <a:solidFill>
                <a:schemeClr val="bg1"/>
              </a:solidFill>
              <a:effectLst/>
              <a:uLnTx/>
              <a:uFillTx/>
              <a:latin typeface="Bradley Hand ITC TT" pitchFamily="2" charset="0"/>
              <a:ea typeface="+mj-ea"/>
              <a:cs typeface="+mj-cs"/>
            </a:endParaRPr>
          </a:p>
        </p:txBody>
      </p:sp>
      <p:pic>
        <p:nvPicPr>
          <p:cNvPr id="11" name="Picture 1" descr="\\PAPYRUS\Partage\COMMUNICATION\LETTRES DU HAUTMONT\LH NOVEMBRE 2018\P1030321.JPG"/>
          <p:cNvPicPr>
            <a:picLocks noChangeAspect="1" noChangeArrowheads="1"/>
          </p:cNvPicPr>
          <p:nvPr/>
        </p:nvPicPr>
        <p:blipFill>
          <a:blip r:embed="rId2" cstate="print"/>
          <a:srcRect t="19894"/>
          <a:stretch>
            <a:fillRect/>
          </a:stretch>
        </p:blipFill>
        <p:spPr bwMode="auto">
          <a:xfrm>
            <a:off x="548456" y="1815920"/>
            <a:ext cx="8128000" cy="4349384"/>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79512" y="5098504"/>
            <a:ext cx="8784975" cy="1066800"/>
          </a:xfrm>
        </p:spPr>
        <p:txBody>
          <a:bodyPr>
            <a:normAutofit fontScale="90000"/>
          </a:bodyPr>
          <a:lstStyle/>
          <a:p>
            <a:pPr algn="l"/>
            <a:r>
              <a:rPr lang="fr-FR" b="1" dirty="0">
                <a:solidFill>
                  <a:schemeClr val="bg1"/>
                </a:solidFill>
                <a:latin typeface="Bradley Hand ITC" pitchFamily="66" charset="0"/>
              </a:rPr>
              <a:t>L’année 2016-2017 en quelques images</a:t>
            </a:r>
          </a:p>
        </p:txBody>
      </p:sp>
      <p:sp>
        <p:nvSpPr>
          <p:cNvPr id="3" name="Espace réservé du numéro de diapositive 2">
            <a:extLst>
              <a:ext uri="{FF2B5EF4-FFF2-40B4-BE49-F238E27FC236}">
                <a16:creationId xmlns="" xmlns:a16="http://schemas.microsoft.com/office/drawing/2014/main" id="{7B97A636-8596-4066-A7EE-0F18D1B94143}"/>
              </a:ext>
            </a:extLst>
          </p:cNvPr>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8</a:t>
            </a:fld>
            <a:endParaRPr kumimoji="0" lang="fr-FR"/>
          </a:p>
        </p:txBody>
      </p:sp>
      <p:sp>
        <p:nvSpPr>
          <p:cNvPr id="7" name="Titre 1"/>
          <p:cNvSpPr txBox="1">
            <a:spLocks/>
          </p:cNvSpPr>
          <p:nvPr/>
        </p:nvSpPr>
        <p:spPr>
          <a:xfrm>
            <a:off x="0" y="2708920"/>
            <a:ext cx="3851920" cy="1143000"/>
          </a:xfrm>
          <a:prstGeom prst="rect">
            <a:avLst/>
          </a:prstGeom>
          <a:solidFill>
            <a:schemeClr val="accent5">
              <a:lumMod val="75000"/>
            </a:schemeClr>
          </a:solidFill>
        </p:spPr>
        <p:txBody>
          <a:bodyPr vert="horz" lIns="91440" tIns="45720" rIns="91440" bIns="45720" rtlCol="0" anchor="ctr">
            <a:normAutofit fontScale="6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Rapport</a:t>
            </a:r>
            <a:r>
              <a:rPr kumimoji="0" lang="fr-FR" sz="4400" b="1" i="0" u="none" strike="noStrike" kern="1200" cap="none" spc="0" normalizeH="0" noProof="0" dirty="0" smtClean="0">
                <a:ln>
                  <a:noFill/>
                </a:ln>
                <a:solidFill>
                  <a:schemeClr val="bg1"/>
                </a:solidFill>
                <a:effectLst/>
                <a:uLnTx/>
                <a:uFillTx/>
                <a:latin typeface="Bradley Hand ITC TT" pitchFamily="2" charset="0"/>
                <a:ea typeface="+mj-ea"/>
                <a:cs typeface="+mj-cs"/>
              </a:rPr>
              <a:t> moral du Président</a:t>
            </a:r>
          </a:p>
          <a:p>
            <a:pPr marL="0" marR="0" lvl="0" indent="0" algn="ctr" defTabSz="914400" rtl="0" eaLnBrk="1" fontAlgn="auto" latinLnBrk="0" hangingPunct="1">
              <a:lnSpc>
                <a:spcPct val="100000"/>
              </a:lnSpc>
              <a:spcBef>
                <a:spcPct val="0"/>
              </a:spcBef>
              <a:spcAft>
                <a:spcPts val="0"/>
              </a:spcAft>
              <a:buClrTx/>
              <a:buSzTx/>
              <a:buFontTx/>
              <a:buNone/>
              <a:tabLst/>
              <a:defRPr/>
            </a:pPr>
            <a:r>
              <a:rPr lang="fr-FR" sz="4400" b="1" baseline="0" dirty="0" smtClean="0">
                <a:solidFill>
                  <a:schemeClr val="bg1"/>
                </a:solidFill>
                <a:latin typeface="Bradley Hand ITC TT" pitchFamily="2" charset="0"/>
                <a:ea typeface="+mj-ea"/>
                <a:cs typeface="+mj-cs"/>
              </a:rPr>
              <a:t>Rapport</a:t>
            </a:r>
            <a:r>
              <a:rPr lang="fr-FR" sz="4400" b="1" dirty="0" smtClean="0">
                <a:solidFill>
                  <a:schemeClr val="bg1"/>
                </a:solidFill>
                <a:latin typeface="Bradley Hand ITC TT" pitchFamily="2" charset="0"/>
                <a:ea typeface="+mj-ea"/>
                <a:cs typeface="+mj-cs"/>
              </a:rPr>
              <a:t> d’activité de la directrice</a:t>
            </a:r>
            <a:endParaRPr kumimoji="0" lang="fr-FR" sz="4400" b="0" i="0" u="none" strike="noStrike" kern="1200" cap="none" spc="0" normalizeH="0" baseline="0" noProof="0" dirty="0">
              <a:ln>
                <a:noFill/>
              </a:ln>
              <a:solidFill>
                <a:schemeClr val="bg1"/>
              </a:solidFill>
              <a:effectLst/>
              <a:uLnTx/>
              <a:uFillTx/>
              <a:latin typeface="Bradley Hand ITC TT" pitchFamily="2" charset="0"/>
              <a:ea typeface="+mj-ea"/>
              <a:cs typeface="+mj-cs"/>
            </a:endParaRPr>
          </a:p>
        </p:txBody>
      </p:sp>
      <p:pic>
        <p:nvPicPr>
          <p:cNvPr id="124933" name="Picture 5" descr="\\PAPYRUS\Partage\COMMUNICATION\LETTRES DU HAUTMONT\Lettre du Hautmont Février 2018\photo Aude K edito mars 2018.jpg"/>
          <p:cNvPicPr>
            <a:picLocks noChangeAspect="1" noChangeArrowheads="1"/>
          </p:cNvPicPr>
          <p:nvPr/>
        </p:nvPicPr>
        <p:blipFill>
          <a:blip r:embed="rId3" cstate="print"/>
          <a:srcRect/>
          <a:stretch>
            <a:fillRect/>
          </a:stretch>
        </p:blipFill>
        <p:spPr bwMode="auto">
          <a:xfrm>
            <a:off x="6804248" y="3573016"/>
            <a:ext cx="1770504" cy="2360672"/>
          </a:xfrm>
          <a:prstGeom prst="rect">
            <a:avLst/>
          </a:prstGeom>
          <a:noFill/>
        </p:spPr>
      </p:pic>
      <p:pic>
        <p:nvPicPr>
          <p:cNvPr id="124934" name="Picture 6" descr="\\PAPYRUS\Archive\PHOTOS\EQUIPES\YVES DHALLUIN.jpg"/>
          <p:cNvPicPr>
            <a:picLocks noChangeAspect="1" noChangeArrowheads="1"/>
          </p:cNvPicPr>
          <p:nvPr/>
        </p:nvPicPr>
        <p:blipFill>
          <a:blip r:embed="rId4" cstate="print"/>
          <a:srcRect/>
          <a:stretch>
            <a:fillRect/>
          </a:stretch>
        </p:blipFill>
        <p:spPr bwMode="auto">
          <a:xfrm>
            <a:off x="4499992" y="980728"/>
            <a:ext cx="2288327" cy="2288327"/>
          </a:xfrm>
          <a:prstGeom prst="rect">
            <a:avLst/>
          </a:prstGeom>
          <a:noFill/>
        </p:spPr>
      </p:pic>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p:cNvSpPr>
          <p:nvPr>
            <p:ph type="title"/>
          </p:nvPr>
        </p:nvSpPr>
        <p:spPr>
          <a:xfrm>
            <a:off x="179512" y="5098504"/>
            <a:ext cx="8784975" cy="1066800"/>
          </a:xfrm>
        </p:spPr>
        <p:txBody>
          <a:bodyPr>
            <a:normAutofit fontScale="90000"/>
          </a:bodyPr>
          <a:lstStyle/>
          <a:p>
            <a:pPr algn="l"/>
            <a:r>
              <a:rPr lang="fr-FR" b="1" dirty="0">
                <a:solidFill>
                  <a:schemeClr val="bg1"/>
                </a:solidFill>
                <a:latin typeface="Bradley Hand ITC" pitchFamily="66" charset="0"/>
              </a:rPr>
              <a:t>L’année 2016-2017 en quelques images</a:t>
            </a:r>
          </a:p>
        </p:txBody>
      </p:sp>
      <p:sp>
        <p:nvSpPr>
          <p:cNvPr id="3" name="Espace réservé du numéro de diapositive 2">
            <a:extLst>
              <a:ext uri="{FF2B5EF4-FFF2-40B4-BE49-F238E27FC236}">
                <a16:creationId xmlns="" xmlns:a16="http://schemas.microsoft.com/office/drawing/2014/main" id="{7B97A636-8596-4066-A7EE-0F18D1B94143}"/>
              </a:ext>
            </a:extLst>
          </p:cNvPr>
          <p:cNvSpPr>
            <a:spLocks noGrp="1"/>
          </p:cNvSpPr>
          <p:nvPr>
            <p:ph type="sldNum" sz="quarter" idx="13"/>
          </p:nvPr>
        </p:nvSpPr>
        <p:spPr/>
        <p:txBody>
          <a:bodyPr/>
          <a:lstStyle/>
          <a:p>
            <a:pPr algn="r"/>
            <a:fld id="{F99EC173-99AE-4773-AB25-02E469A13EAE}" type="slidenum">
              <a:rPr kumimoji="0" lang="fr-FR" sz="1200" smtClean="0">
                <a:solidFill>
                  <a:schemeClr val="tx2"/>
                </a:solidFill>
              </a:rPr>
              <a:pPr algn="r"/>
              <a:t>9</a:t>
            </a:fld>
            <a:endParaRPr kumimoji="0" lang="fr-FR"/>
          </a:p>
        </p:txBody>
      </p:sp>
      <p:sp>
        <p:nvSpPr>
          <p:cNvPr id="8" name="Ellipse 7"/>
          <p:cNvSpPr/>
          <p:nvPr/>
        </p:nvSpPr>
        <p:spPr>
          <a:xfrm>
            <a:off x="4572000" y="2204864"/>
            <a:ext cx="936104" cy="1008112"/>
          </a:xfrm>
          <a:prstGeom prst="ellipse">
            <a:avLst/>
          </a:prstGeom>
          <a:solidFill>
            <a:srgbClr val="00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solidFill>
                  <a:schemeClr val="bg1"/>
                </a:solidFill>
                <a:latin typeface="Gabriola" pitchFamily="82" charset="0"/>
              </a:rPr>
              <a:t>2017-2018</a:t>
            </a:r>
            <a:endParaRPr lang="fr-FR" sz="2400" b="1" dirty="0">
              <a:solidFill>
                <a:schemeClr val="bg1"/>
              </a:solidFill>
              <a:latin typeface="Gabriola" pitchFamily="82" charset="0"/>
            </a:endParaRPr>
          </a:p>
        </p:txBody>
      </p:sp>
      <p:sp>
        <p:nvSpPr>
          <p:cNvPr id="9" name="Ellipse 8"/>
          <p:cNvSpPr/>
          <p:nvPr/>
        </p:nvSpPr>
        <p:spPr>
          <a:xfrm>
            <a:off x="4427984" y="3429000"/>
            <a:ext cx="288032" cy="288032"/>
          </a:xfrm>
          <a:prstGeom prst="ellipse">
            <a:avLst/>
          </a:prstGeom>
          <a:solidFill>
            <a:srgbClr val="D1D1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Picture 2"/>
          <p:cNvPicPr>
            <a:picLocks noChangeAspect="1" noChangeArrowheads="1"/>
          </p:cNvPicPr>
          <p:nvPr/>
        </p:nvPicPr>
        <p:blipFill>
          <a:blip r:embed="rId3" cstate="print"/>
          <a:srcRect/>
          <a:stretch>
            <a:fillRect/>
          </a:stretch>
        </p:blipFill>
        <p:spPr bwMode="auto">
          <a:xfrm>
            <a:off x="3851920" y="1196752"/>
            <a:ext cx="5203304" cy="3514677"/>
          </a:xfrm>
          <a:prstGeom prst="rect">
            <a:avLst/>
          </a:prstGeom>
          <a:noFill/>
          <a:ln w="82550" cmpd="sng">
            <a:solidFill>
              <a:schemeClr val="bg1"/>
            </a:solidFill>
            <a:miter lim="800000"/>
            <a:headEnd/>
            <a:tailEnd/>
          </a:ln>
        </p:spPr>
      </p:pic>
      <p:sp>
        <p:nvSpPr>
          <p:cNvPr id="7" name="Titre 1"/>
          <p:cNvSpPr txBox="1">
            <a:spLocks/>
          </p:cNvSpPr>
          <p:nvPr/>
        </p:nvSpPr>
        <p:spPr>
          <a:xfrm>
            <a:off x="0" y="2708920"/>
            <a:ext cx="3851920" cy="1143000"/>
          </a:xfrm>
          <a:prstGeom prst="rect">
            <a:avLst/>
          </a:prstGeom>
          <a:solidFill>
            <a:schemeClr val="accent5">
              <a:lumMod val="75000"/>
            </a:schemeClr>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FR" sz="4400" b="1" i="0" u="none" strike="noStrike" kern="1200" cap="none" spc="0" normalizeH="0" baseline="0" noProof="0" dirty="0" smtClean="0">
                <a:ln>
                  <a:noFill/>
                </a:ln>
                <a:solidFill>
                  <a:schemeClr val="bg1"/>
                </a:solidFill>
                <a:effectLst/>
                <a:uLnTx/>
                <a:uFillTx/>
                <a:latin typeface="Bradley Hand ITC TT" pitchFamily="2" charset="0"/>
                <a:ea typeface="+mj-ea"/>
                <a:cs typeface="+mj-cs"/>
              </a:rPr>
              <a:t>SE</a:t>
            </a:r>
            <a:r>
              <a:rPr kumimoji="0" lang="fr-FR" sz="4400" b="1" i="0" u="none" strike="noStrike" kern="1200" cap="none" spc="0" normalizeH="0" noProof="0" dirty="0" smtClean="0">
                <a:ln>
                  <a:noFill/>
                </a:ln>
                <a:solidFill>
                  <a:schemeClr val="bg1"/>
                </a:solidFill>
                <a:effectLst/>
                <a:uLnTx/>
                <a:uFillTx/>
                <a:latin typeface="Bradley Hand ITC TT" pitchFamily="2" charset="0"/>
                <a:ea typeface="+mj-ea"/>
                <a:cs typeface="+mj-cs"/>
              </a:rPr>
              <a:t> SOUVENIR</a:t>
            </a:r>
            <a:endParaRPr kumimoji="0" lang="fr-FR" sz="4400" b="0" i="0" u="none" strike="noStrike" kern="1200" cap="none" spc="0" normalizeH="0" baseline="0" noProof="0" dirty="0">
              <a:ln>
                <a:noFill/>
              </a:ln>
              <a:solidFill>
                <a:schemeClr val="bg1"/>
              </a:solidFill>
              <a:effectLst/>
              <a:uLnTx/>
              <a:uFillTx/>
              <a:latin typeface="Bradley Hand ITC TT" pitchFamily="2" charset="0"/>
              <a:ea typeface="+mj-ea"/>
              <a:cs typeface="+mj-cs"/>
            </a:endParaRPr>
          </a:p>
        </p:txBody>
      </p:sp>
      <p:sp>
        <p:nvSpPr>
          <p:cNvPr id="10" name="Ellipse 9"/>
          <p:cNvSpPr/>
          <p:nvPr/>
        </p:nvSpPr>
        <p:spPr>
          <a:xfrm>
            <a:off x="4788024" y="2348880"/>
            <a:ext cx="720080"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smtClean="0"/>
              <a:t>2017-2018</a:t>
            </a:r>
            <a:endParaRPr lang="fr-FR" sz="1200" b="1" dirty="0"/>
          </a:p>
        </p:txBody>
      </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que">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3893</TotalTime>
  <Words>1928</Words>
  <Application>Microsoft Office PowerPoint</Application>
  <PresentationFormat>Affichage à l'écran (4:3)</PresentationFormat>
  <Paragraphs>649</Paragraphs>
  <Slides>79</Slides>
  <Notes>20</Notes>
  <HiddenSlides>2</HiddenSlides>
  <MMClips>1</MMClips>
  <ScaleCrop>false</ScaleCrop>
  <HeadingPairs>
    <vt:vector size="8" baseType="variant">
      <vt:variant>
        <vt:lpstr>Polices utilisées</vt:lpstr>
      </vt:variant>
      <vt:variant>
        <vt:i4>11</vt:i4>
      </vt:variant>
      <vt:variant>
        <vt:lpstr>Thème</vt:lpstr>
      </vt:variant>
      <vt:variant>
        <vt:i4>1</vt:i4>
      </vt:variant>
      <vt:variant>
        <vt:lpstr>Liens</vt:lpstr>
      </vt:variant>
      <vt:variant>
        <vt:i4>14</vt:i4>
      </vt:variant>
      <vt:variant>
        <vt:lpstr>Titres des diapositives</vt:lpstr>
      </vt:variant>
      <vt:variant>
        <vt:i4>79</vt:i4>
      </vt:variant>
    </vt:vector>
  </HeadingPairs>
  <TitlesOfParts>
    <vt:vector size="105" baseType="lpstr">
      <vt:lpstr>Arial</vt:lpstr>
      <vt:lpstr>Bookman Old Style</vt:lpstr>
      <vt:lpstr>Bradley Hand ITC</vt:lpstr>
      <vt:lpstr>Bradley Hand ITC TT</vt:lpstr>
      <vt:lpstr>Calibri</vt:lpstr>
      <vt:lpstr>Courier New</vt:lpstr>
      <vt:lpstr>Gabriola</vt:lpstr>
      <vt:lpstr>Symbol</vt:lpstr>
      <vt:lpstr>Times New Roman</vt:lpstr>
      <vt:lpstr>Wingdings</vt:lpstr>
      <vt:lpstr>Wingdings 2</vt:lpstr>
      <vt:lpstr>Thème Office</vt:lpstr>
      <vt:lpstr>\\PAPYRUS\Partage\Budget - stat\Suivi budgétaire\Sept-aout 2018\Sept 17 - août 18 comparaison.xlsx!Comparaison!L42C1:L50C9</vt:lpstr>
      <vt:lpstr>\\PAPYRUS\Partage\Budget - stat\Suivi budgétaire\Sept-aout 2018\Sept 17 - août 18 comparaison.xlsx!Comparaison![Sept 17 - août 18 comparaison.xlsx]Comparaison Graphique 2</vt:lpstr>
      <vt:lpstr>\\PAPYRUS\Partage\Budget - stat\Suivi budgétaire\Sept-aout 2018\Sept 17 - août 18 comparaison.xlsx!Comparaison!L52C1:L58C8</vt:lpstr>
      <vt:lpstr>\\PAPYRUS\Partage\Budget - stat\Suivi budgétaire\Sept-aout 2018\Sept 17 - août 18 comparaison.xlsx!Comparaison![Sept 17 - août 18 comparaison.xlsx]Comparaison Graphique 3</vt:lpstr>
      <vt:lpstr>\\PAPYRUS\Partage\Budget - stat\Suivi budgétaire\Sept-aout 2018\Sept 17 - août 18 comparaison.xlsx!Comparaison!L62C1:L68C8</vt:lpstr>
      <vt:lpstr>\\PAPYRUS\Partage\Budget - stat\Budget 2018-2019\Cloture 2017-2018\Cloture 2017-2018.xlsx!Feuil1![Cloture 2017-2018.xlsx]Feuil1 Graphique 5</vt:lpstr>
      <vt:lpstr>\\PAPYRUS\Partage\Budget - stat\Budget 2018-2019\Cloture 2017-2018\Cloture 2017-2018.xlsx!Feuil1![Cloture 2017-2018.xlsx]Feuil1 Graphique 4</vt:lpstr>
      <vt:lpstr>\\PAPYRUS\Partage\Budget - stat\Budget 2018-2019\prévisionnel 2018 2019 v 31 10 2018.xlsx!Cpte de resultat!L18C1:L35C5</vt:lpstr>
      <vt:lpstr>\\PAPYRUS\Partage\Budget - stat\Budget 2018-2019\prévisionnel 2018 2019 v 31 10 2018.xlsx!Cpte de resultat!L12C1:L16C5</vt:lpstr>
      <vt:lpstr>\\PAPYRUS\Partage\Budget - stat\Budget 2018-2019\prévisionnel 2018 2019 v 31 10 2018.xlsx!Cpte de resultat!L37C1:L59C5</vt:lpstr>
      <vt:lpstr>\\PAPYRUS\Directeur\Admini Finances\DONS\Dons exceptionnels\Recap par année\Dons excep 2018 au 19 octobre 2018.xlsx!Invest prévisionnels 18-19![Dons excep 2018 au 19 octobre 2018.xlsx]Invest prévisionnels 18-19 Graphique 1</vt:lpstr>
      <vt:lpstr>\\PAPYRUS\Directeur\Admini Finances\DONS\Dons exceptionnels\Recap par année\Dons excep 2018 au 19 octobre 2018.xlsx!Invest prévisionnels 18-19!L37C1:L48C5</vt:lpstr>
      <vt:lpstr>\\PAPYRUS\Directeur\Admini Finances\DONS\Dons exceptionnels\Recap par année\Dons excep 2018 au 17 septembre 2018.xlsx!Invest prévisionnels 18-19!L29C1:L36C5</vt:lpstr>
      <vt:lpstr>\\PAPYRUS\Directeur\Admini Finances\DONS\Dons exceptionnels\Recap par année\Dons excep 2018 au 17 septembre 2018.xlsx!Invest prévisionnels 18-19!L49C1:L56C5</vt:lpstr>
      <vt:lpstr>Assemblée générale Association « Centre spirituel du Hautmont »   21 novembre 2018</vt:lpstr>
      <vt:lpstr>A L’ORDRE DU JOUR</vt:lpstr>
      <vt:lpstr>Présentation PowerPoint</vt:lpstr>
      <vt:lpstr>PRIONS </vt:lpstr>
      <vt:lpstr>PRIONS </vt:lpstr>
      <vt:lpstr>PRIONS </vt:lpstr>
      <vt:lpstr>PRIONS </vt:lpstr>
      <vt:lpstr>L’année 2016-2017 en quelques images</vt:lpstr>
      <vt:lpstr>L’année 2016-2017 en quelques images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L’année 2016-2017 en quelques images</vt:lpstr>
      <vt:lpstr>En bref</vt:lpstr>
      <vt:lpstr>Présentation PowerPoint</vt:lpstr>
      <vt:lpstr>Présentation PowerPoint</vt:lpstr>
      <vt:lpstr>Présentation PowerPoint</vt:lpstr>
      <vt:lpstr>L’année 2016-2017 en quelques images</vt:lpstr>
      <vt:lpstr>L’année 2016-2017 en quelques images</vt:lpstr>
      <vt:lpstr>Vision 2025</vt:lpstr>
      <vt:lpstr>Vision 2025</vt:lpstr>
      <vt:lpstr>Vision 2025</vt:lpstr>
      <vt:lpstr>Vision 2025</vt:lpstr>
      <vt:lpstr>Vision 2025</vt:lpstr>
      <vt:lpstr>Vision 2025</vt:lpstr>
      <vt:lpstr>La démarche écologique</vt:lpstr>
      <vt:lpstr>Présentation PowerPoint</vt:lpstr>
      <vt:lpstr>Présentation PowerPoint</vt:lpstr>
      <vt:lpstr>  Examen et approbation  des comptes annuels clos au 31 août 2017  de l’Association « Centre spirituel du Hautmont » Affectation du résultat</vt:lpstr>
      <vt:lpstr>Perspectives</vt:lpstr>
      <vt:lpstr>  Examen et approbation  des comptes annuels clos au 31 août 2017  de l’Association « Centre spirituel du Hautmont » Affectation du résultat</vt:lpstr>
      <vt:lpstr>Résultats comptables au 31 août 2018</vt:lpstr>
      <vt:lpstr>1 – Règles et méthodes comptables</vt:lpstr>
      <vt:lpstr>Présentation PowerPoint</vt:lpstr>
      <vt:lpstr>3- Le compte de résultat Une progression des charges moindre que l’augmentation des produits</vt:lpstr>
      <vt:lpstr>3- Le compte de résultat  Evolution des produits et des charges</vt:lpstr>
      <vt:lpstr>4- Les dons et les investissements 156k€ de dons perçus en 2017-2018</vt:lpstr>
      <vt:lpstr>4- Les dons et les investissements Le poids des dons exceptionnels et des dons par appel</vt:lpstr>
      <vt:lpstr>4- Les dons et les investissements Les montants moyens des dons par occasion de don </vt:lpstr>
      <vt:lpstr>4- Les dons et les investissements  74k€ d’investissements en 2017-2018</vt:lpstr>
      <vt:lpstr>5 – Exercice 2018-2019 Objectif : équilibre d’exploitation</vt:lpstr>
      <vt:lpstr>Présentation PowerPoint</vt:lpstr>
      <vt:lpstr>Présentation PowerPoint</vt:lpstr>
      <vt:lpstr>5 – Exercice 2018-2019  Objectif : équilibre d’exploitation</vt:lpstr>
      <vt:lpstr>5 – Exercice 2018-2019  Objectif : équilibre d’exploitation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1ère résolution</vt:lpstr>
      <vt:lpstr>2ème résolution</vt:lpstr>
      <vt:lpstr>3éme Résolution</vt:lpstr>
      <vt:lpstr>4ème résolution</vt:lpstr>
      <vt:lpstr>5ème résolution</vt:lpstr>
      <vt:lpstr>6ème résolution</vt:lpstr>
      <vt:lpstr>6ème résolution</vt:lpstr>
      <vt:lpstr>6ème résolution</vt:lpstr>
      <vt:lpstr>6ème résolution</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Projet d’installation d’une plateforme collaborative</dc:title>
  <dc:creator>Directeur</dc:creator>
  <cp:lastModifiedBy>Mangaia BAR</cp:lastModifiedBy>
  <cp:revision>1203</cp:revision>
  <dcterms:created xsi:type="dcterms:W3CDTF">2016-10-31T12:15:25Z</dcterms:created>
  <dcterms:modified xsi:type="dcterms:W3CDTF">2018-11-22T13:47:26Z</dcterms:modified>
</cp:coreProperties>
</file>